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00" r:id="rId3"/>
    <p:sldId id="258" r:id="rId4"/>
    <p:sldId id="259" r:id="rId5"/>
    <p:sldId id="257" r:id="rId6"/>
    <p:sldId id="260" r:id="rId7"/>
    <p:sldId id="268" r:id="rId8"/>
    <p:sldId id="261" r:id="rId9"/>
    <p:sldId id="264" r:id="rId10"/>
    <p:sldId id="266" r:id="rId11"/>
    <p:sldId id="265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1"/>
    <p:restoredTop sz="94656"/>
  </p:normalViewPr>
  <p:slideViewPr>
    <p:cSldViewPr snapToGrid="0" snapToObjects="1">
      <p:cViewPr>
        <p:scale>
          <a:sx n="108" d="100"/>
          <a:sy n="108" d="100"/>
        </p:scale>
        <p:origin x="7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4FDDD-0D66-D64B-8895-49E027E64447}" type="datetimeFigureOut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02DCA-76A3-C142-AD77-C4DCBECDF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934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F6C9A-E44A-B64B-AA64-29B8CD75FFAB}" type="datetimeFigureOut">
              <a:rPr lang="en-US" smtClean="0"/>
              <a:t>7/11/17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8299A-8DFA-D349-B946-00C720066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334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8299A-8DFA-D349-B946-00C72006659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F2D2FC3-B2D2-5A49-98CE-8E13AE87F523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Prioriry Queue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5BCDD28F-F933-D642-8EEF-EBC066C98C29}" type="datetime1">
              <a:rPr lang="en-US" smtClean="0"/>
              <a:t>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BAF97-D7B1-9C4E-9539-A9C56211B71A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850C-85F0-C346-ADAA-D5AE18593CD7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3B9-8542-454F-8516-4D8331D025C9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59AF-5B02-5B42-BF5F-65F02CBC719B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90DA-0065-774E-8DD3-C93B3AB0E516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2C63B34-6318-0140-829F-196ECCCE825B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224E48FE-BCD7-1C4E-9CA2-36B52417238E}" type="datetime1">
              <a:rPr lang="en-US" smtClean="0"/>
              <a:t>7/11/17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4C9-67A0-6E4C-A2E4-F2FD9F2F87AB}" type="datetime1">
              <a:rPr lang="en-US" smtClean="0"/>
              <a:t>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18E4-44D6-BD48-97D6-C13FC586328A}" type="datetime1">
              <a:rPr lang="en-US" smtClean="0"/>
              <a:t>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632E-6136-4248-96E9-1E9D7667F048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B07B-5687-6844-940A-601A3F232933}" type="datetime1">
              <a:rPr lang="en-US" smtClean="0"/>
              <a:t>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7B2C860C-D9D4-6A4A-8514-396D8F6E1EA7}" type="datetime1">
              <a:rPr lang="en-US" smtClean="0"/>
              <a:t>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r>
              <a:rPr lang="en-US" smtClean="0"/>
              <a:t>Prioriry Queue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0C16489-098C-8143-99D4-7E92E4AA83C1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2577" y="623822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algn="ctr"/>
            <a:r>
              <a:rPr lang="en-US" dirty="0" err="1" smtClean="0"/>
              <a:t>Prioriry</a:t>
            </a:r>
            <a:r>
              <a:rPr lang="en-US" dirty="0" smtClean="0"/>
              <a:t> Queue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7765" y="6090305"/>
            <a:ext cx="956235" cy="498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2"/>
            <a:ext cx="5691554" cy="1274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Heaps and </a:t>
            </a:r>
            <a:r>
              <a:rPr lang="en-US" smtClean="0"/>
              <a:t>Priority Queue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46" y="5420429"/>
            <a:ext cx="6574692" cy="337785"/>
          </a:xfrm>
        </p:spPr>
        <p:txBody>
          <a:bodyPr>
            <a:normAutofit/>
          </a:bodyPr>
          <a:lstStyle/>
          <a:p>
            <a:r>
              <a:rPr lang="en-US" dirty="0" smtClean="0"/>
              <a:t>Reference</a:t>
            </a:r>
            <a:r>
              <a:rPr lang="en-US" dirty="0"/>
              <a:t>: Chapter </a:t>
            </a:r>
            <a:r>
              <a:rPr lang="en-US" dirty="0" smtClean="0"/>
              <a:t>2, Algorithms,4rd </a:t>
            </a:r>
            <a:r>
              <a:rPr lang="en-US" dirty="0"/>
              <a:t>Edition, Robert </a:t>
            </a:r>
            <a:r>
              <a:rPr lang="en-US" dirty="0" err="1" smtClean="0"/>
              <a:t>Sedgewick</a:t>
            </a:r>
            <a:r>
              <a:rPr lang="en-US" dirty="0" smtClean="0"/>
              <a:t>, </a:t>
            </a:r>
            <a:r>
              <a:rPr lang="en-US" dirty="0"/>
              <a:t>Kevin Wayne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4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28259" y="500280"/>
            <a:ext cx="7883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Complete Binary Tree in Nature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900" y="1899304"/>
            <a:ext cx="5753100" cy="445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90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Binary Heap Properties 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258" y="2085965"/>
            <a:ext cx="8003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largest </a:t>
            </a:r>
            <a:r>
              <a:rPr lang="en-US" sz="2400" dirty="0" smtClean="0"/>
              <a:t>is </a:t>
            </a:r>
            <a:r>
              <a:rPr lang="en-US" sz="2400" dirty="0"/>
              <a:t>found at the root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Height </a:t>
            </a:r>
            <a:r>
              <a:rPr lang="en-US" sz="2400" dirty="0"/>
              <a:t>of complete tree with N nodes is </a:t>
            </a:r>
            <a:r>
              <a:rPr lang="en-US" sz="2400" dirty="0" smtClean="0"/>
              <a:t> ⌊ </a:t>
            </a:r>
            <a:r>
              <a:rPr lang="en-US" sz="2400" dirty="0" err="1"/>
              <a:t>lg</a:t>
            </a:r>
            <a:r>
              <a:rPr lang="en-US" sz="2400" dirty="0"/>
              <a:t> </a:t>
            </a:r>
            <a:r>
              <a:rPr lang="en-US" sz="2400" dirty="0" smtClean="0"/>
              <a:t>N⌋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Height only increases when N is a power of 2</a:t>
            </a:r>
            <a:endParaRPr lang="en-US" sz="2400" dirty="0" smtClean="0"/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pic>
        <p:nvPicPr>
          <p:cNvPr id="5" name="Picture 4" descr="Screen Shot 2014-03-05 at 8.10.27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170" y="3457026"/>
            <a:ext cx="4409271" cy="251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13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Binary Heap Representations 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7412" y="1880659"/>
            <a:ext cx="775447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Array representation </a:t>
            </a:r>
            <a:r>
              <a:rPr lang="en-US" sz="2400" dirty="0" smtClean="0"/>
              <a:t>of a complete </a:t>
            </a:r>
            <a:r>
              <a:rPr lang="en-US" sz="2400" dirty="0"/>
              <a:t>binary </a:t>
            </a:r>
            <a:r>
              <a:rPr lang="en-US" sz="2400" dirty="0" smtClean="0"/>
              <a:t>tree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Take </a:t>
            </a:r>
            <a:r>
              <a:rPr lang="en-US" sz="2400" dirty="0"/>
              <a:t>nodes in </a:t>
            </a:r>
            <a:r>
              <a:rPr lang="en-US" sz="2400" dirty="0" smtClean="0"/>
              <a:t>level</a:t>
            </a:r>
            <a:r>
              <a:rPr lang="en-US" sz="2400" dirty="0"/>
              <a:t> </a:t>
            </a:r>
            <a:r>
              <a:rPr lang="en-US" sz="2400" dirty="0" smtClean="0"/>
              <a:t>order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No explicit links </a:t>
            </a:r>
            <a:r>
              <a:rPr lang="en-US" sz="2400" dirty="0" smtClean="0"/>
              <a:t>needed</a:t>
            </a:r>
            <a:endParaRPr lang="en-US" sz="2400" dirty="0"/>
          </a:p>
        </p:txBody>
      </p:sp>
      <p:pic>
        <p:nvPicPr>
          <p:cNvPr id="6" name="Picture 5" descr="Binary_Heap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11" y="3655474"/>
            <a:ext cx="3841778" cy="1859146"/>
          </a:xfrm>
          <a:prstGeom prst="rect">
            <a:avLst/>
          </a:prstGeom>
        </p:spPr>
      </p:pic>
      <p:pic>
        <p:nvPicPr>
          <p:cNvPr id="12" name="Picture 11" descr="heap_represenation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563" y="3515717"/>
            <a:ext cx="4171121" cy="242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2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Binary Heap Representations 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7412" y="1880659"/>
            <a:ext cx="77544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Largest key is </a:t>
            </a:r>
            <a:r>
              <a:rPr lang="en-US" sz="2400" b="1" dirty="0"/>
              <a:t>a[1]</a:t>
            </a:r>
            <a:r>
              <a:rPr lang="en-US" sz="2400" dirty="0"/>
              <a:t>, which is </a:t>
            </a:r>
            <a:endParaRPr lang="en-US" sz="2400" dirty="0" smtClean="0"/>
          </a:p>
          <a:p>
            <a:r>
              <a:rPr lang="en-US" sz="2400" dirty="0" smtClean="0"/>
              <a:t>root </a:t>
            </a:r>
            <a:r>
              <a:rPr lang="en-US" sz="2400" dirty="0"/>
              <a:t>of binary </a:t>
            </a:r>
            <a:r>
              <a:rPr lang="en-US" sz="2400" dirty="0" smtClean="0"/>
              <a:t>tree.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Can use array indices to move </a:t>
            </a:r>
            <a:endParaRPr lang="en-US" sz="2400" dirty="0" smtClean="0"/>
          </a:p>
          <a:p>
            <a:r>
              <a:rPr lang="en-US" sz="2400" dirty="0" smtClean="0"/>
              <a:t>through tree.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Parent of node at </a:t>
            </a:r>
            <a:r>
              <a:rPr lang="en-US" sz="2400" b="1" dirty="0"/>
              <a:t>k </a:t>
            </a:r>
            <a:r>
              <a:rPr lang="en-US" sz="2400" dirty="0"/>
              <a:t>is at </a:t>
            </a:r>
            <a:r>
              <a:rPr lang="en-US" sz="2400" b="1" dirty="0"/>
              <a:t>k/2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two </a:t>
            </a:r>
            <a:r>
              <a:rPr lang="en-US" sz="2400" dirty="0"/>
              <a:t>children of the node </a:t>
            </a:r>
            <a:r>
              <a:rPr lang="en-US" sz="2400" dirty="0" smtClean="0"/>
              <a:t>at </a:t>
            </a:r>
            <a:r>
              <a:rPr lang="en-US" sz="2400" dirty="0"/>
              <a:t>k </a:t>
            </a:r>
            <a:endParaRPr lang="en-US" sz="2400" dirty="0" smtClean="0"/>
          </a:p>
          <a:p>
            <a:r>
              <a:rPr lang="en-US" sz="2400" dirty="0" smtClean="0"/>
              <a:t>are </a:t>
            </a:r>
            <a:r>
              <a:rPr lang="en-US" sz="2400" dirty="0"/>
              <a:t>in positions </a:t>
            </a:r>
            <a:r>
              <a:rPr lang="en-US" sz="2400" dirty="0" smtClean="0"/>
              <a:t>2k </a:t>
            </a:r>
            <a:r>
              <a:rPr lang="en-US" sz="2400" dirty="0"/>
              <a:t>and 2k + 1.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>
              <a:effectLst/>
            </a:endParaRPr>
          </a:p>
        </p:txBody>
      </p:sp>
      <p:pic>
        <p:nvPicPr>
          <p:cNvPr id="10" name="Picture 9" descr="Screen Shot 2014-03-04 at 5.13.3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416" y="2407920"/>
            <a:ext cx="3827050" cy="368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5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Algorithms on H</a:t>
            </a:r>
            <a:r>
              <a:rPr lang="en-US" sz="4400" b="1" dirty="0" smtClean="0"/>
              <a:t>eaps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8258" y="1938025"/>
            <a:ext cx="62533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Promotion</a:t>
            </a:r>
            <a:r>
              <a:rPr lang="en-US" dirty="0" smtClean="0"/>
              <a:t>: Child's </a:t>
            </a:r>
            <a:r>
              <a:rPr lang="en-US" dirty="0"/>
              <a:t>key becomes larger key than its parent's key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To eliminate the violation: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Exchange </a:t>
            </a:r>
            <a:r>
              <a:rPr lang="en-US" dirty="0"/>
              <a:t>key in child with key in parent.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/>
              <a:t>Repeat until heap order restored. </a:t>
            </a:r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401320" y="3742044"/>
            <a:ext cx="4739640" cy="234826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68257" y="3917716"/>
            <a:ext cx="46727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private void swim(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 {</a:t>
            </a:r>
          </a:p>
          <a:p>
            <a:r>
              <a:rPr lang="en-US" dirty="0" smtClean="0">
                <a:latin typeface="Courier New"/>
                <a:cs typeface="Courier New"/>
              </a:rPr>
              <a:t>  while </a:t>
            </a:r>
            <a:r>
              <a:rPr lang="en-US" dirty="0">
                <a:latin typeface="Courier New"/>
                <a:cs typeface="Courier New"/>
              </a:rPr>
              <a:t>(k &gt; 1 &amp;&amp; less(k/2, k)</a:t>
            </a:r>
            <a:r>
              <a:rPr lang="en-US" dirty="0" smtClean="0">
                <a:latin typeface="Courier New"/>
                <a:cs typeface="Courier New"/>
              </a:rPr>
              <a:t>){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      swap(</a:t>
            </a:r>
            <a:r>
              <a:rPr lang="en-US" dirty="0">
                <a:latin typeface="Courier New"/>
                <a:cs typeface="Courier New"/>
              </a:rPr>
              <a:t>k, k/2);</a:t>
            </a:r>
          </a:p>
          <a:p>
            <a:r>
              <a:rPr lang="en-US" dirty="0">
                <a:latin typeface="Courier New"/>
                <a:cs typeface="Courier New"/>
              </a:rPr>
              <a:t>      k = k/2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r>
              <a:rPr lang="en-US" dirty="0" smtClean="0">
                <a:latin typeface="Courier New"/>
                <a:cs typeface="Courier New"/>
              </a:rPr>
              <a:t>  }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Courier New"/>
              <a:cs typeface="Courier New"/>
            </a:endParaRPr>
          </a:p>
        </p:txBody>
      </p:sp>
      <p:pic>
        <p:nvPicPr>
          <p:cNvPr id="14" name="Picture 13" descr="Screen Shot 2014-03-04 at 11.05.28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430" y="2953688"/>
            <a:ext cx="3524989" cy="303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12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Algorithms on H</a:t>
            </a:r>
            <a:r>
              <a:rPr lang="en-US" sz="4400" b="1" dirty="0" smtClean="0"/>
              <a:t>eaps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4098" y="2023794"/>
            <a:ext cx="42883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Insertion in a heap: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Insert. Add node at end, then swim it up.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Cost</a:t>
            </a:r>
            <a:r>
              <a:rPr lang="en-US" dirty="0"/>
              <a:t>. At most </a:t>
            </a:r>
            <a:r>
              <a:rPr lang="en-US" dirty="0" err="1" smtClean="0"/>
              <a:t>lg</a:t>
            </a:r>
            <a:r>
              <a:rPr lang="en-US" dirty="0" smtClean="0"/>
              <a:t> </a:t>
            </a:r>
            <a:r>
              <a:rPr lang="en-US" i="1" dirty="0"/>
              <a:t>N </a:t>
            </a:r>
            <a:r>
              <a:rPr lang="en-US" dirty="0"/>
              <a:t>compares. </a:t>
            </a:r>
            <a:endParaRPr lang="en-US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754098" y="3503723"/>
            <a:ext cx="3832013" cy="1653000"/>
            <a:chOff x="754098" y="3503723"/>
            <a:chExt cx="3832013" cy="1653000"/>
          </a:xfrm>
        </p:grpSpPr>
        <p:sp>
          <p:nvSpPr>
            <p:cNvPr id="12" name="Rounded Rectangle 11"/>
            <p:cNvSpPr/>
            <p:nvPr/>
          </p:nvSpPr>
          <p:spPr>
            <a:xfrm>
              <a:off x="754098" y="3503723"/>
              <a:ext cx="3832013" cy="16530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95479" y="3603667"/>
              <a:ext cx="358163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/>
                  <a:cs typeface="Courier New"/>
                </a:rPr>
                <a:t>public </a:t>
              </a:r>
              <a:r>
                <a:rPr lang="en-US" dirty="0">
                  <a:latin typeface="Courier New"/>
                  <a:cs typeface="Courier New"/>
                </a:rPr>
                <a:t>void insert(T t){</a:t>
              </a:r>
            </a:p>
            <a:p>
              <a:r>
                <a:rPr lang="en-US" dirty="0" smtClean="0">
                  <a:latin typeface="Courier New"/>
                  <a:cs typeface="Courier New"/>
                </a:rPr>
                <a:t>   </a:t>
              </a:r>
              <a:r>
                <a:rPr lang="en-US" dirty="0">
                  <a:latin typeface="Courier New"/>
                  <a:cs typeface="Courier New"/>
                </a:rPr>
                <a:t> </a:t>
              </a:r>
              <a:r>
                <a:rPr lang="en-US" dirty="0" err="1">
                  <a:latin typeface="Courier New"/>
                  <a:cs typeface="Courier New"/>
                </a:rPr>
                <a:t>pqArray.add</a:t>
              </a:r>
              <a:r>
                <a:rPr lang="en-US" dirty="0">
                  <a:latin typeface="Courier New"/>
                  <a:cs typeface="Courier New"/>
                </a:rPr>
                <a:t>(t);</a:t>
              </a:r>
            </a:p>
            <a:p>
              <a:r>
                <a:rPr lang="en-US" dirty="0">
                  <a:latin typeface="Courier New"/>
                  <a:cs typeface="Courier New"/>
                </a:rPr>
                <a:t>    Size++;</a:t>
              </a:r>
            </a:p>
            <a:p>
              <a:r>
                <a:rPr lang="en-US" dirty="0">
                  <a:latin typeface="Courier New"/>
                  <a:cs typeface="Courier New"/>
                </a:rPr>
                <a:t>    swim(Size);</a:t>
              </a:r>
            </a:p>
            <a:p>
              <a:r>
                <a:rPr lang="en-US" dirty="0">
                  <a:latin typeface="Courier New"/>
                  <a:cs typeface="Courier New"/>
                </a:rPr>
                <a:t>}</a:t>
              </a:r>
            </a:p>
          </p:txBody>
        </p:sp>
      </p:grpSp>
      <p:pic>
        <p:nvPicPr>
          <p:cNvPr id="5" name="Picture 4" descr="Screen Shot 2014-03-04 at 11.11.57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050" y="1713350"/>
            <a:ext cx="3179136" cy="1654448"/>
          </a:xfrm>
          <a:prstGeom prst="rect">
            <a:avLst/>
          </a:prstGeom>
        </p:spPr>
      </p:pic>
      <p:pic>
        <p:nvPicPr>
          <p:cNvPr id="10" name="Picture 9" descr="Screen Shot 2014-03-04 at 11.12.07 PM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783" y="3339576"/>
            <a:ext cx="3306560" cy="1477673"/>
          </a:xfrm>
          <a:prstGeom prst="rect">
            <a:avLst/>
          </a:prstGeom>
        </p:spPr>
      </p:pic>
      <p:pic>
        <p:nvPicPr>
          <p:cNvPr id="15" name="Picture 14" descr="Screen Shot 2014-03-04 at 11.12.19 PM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858" y="4817249"/>
            <a:ext cx="2803024" cy="153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9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Algorithms on H</a:t>
            </a:r>
            <a:r>
              <a:rPr lang="en-US" sz="4400" b="1" dirty="0" smtClean="0"/>
              <a:t>eaps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0312" y="1939128"/>
            <a:ext cx="78735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Demotion: </a:t>
            </a:r>
            <a:r>
              <a:rPr lang="en-US" dirty="0" smtClean="0"/>
              <a:t>Parent's </a:t>
            </a:r>
            <a:r>
              <a:rPr lang="en-US" dirty="0"/>
              <a:t>key becomes smaller than one (or both) of its children's keys. </a:t>
            </a:r>
          </a:p>
          <a:p>
            <a:endParaRPr lang="en-US" dirty="0"/>
          </a:p>
          <a:p>
            <a:r>
              <a:rPr lang="en-US" dirty="0"/>
              <a:t>To eliminate the violation: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Exchange key in parent with key in larger child.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Repeat until heap order restored</a:t>
            </a:r>
            <a:r>
              <a:rPr lang="en-US" dirty="0" smtClean="0"/>
              <a:t>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1320" y="3558601"/>
            <a:ext cx="5031458" cy="276099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0312" y="3693455"/>
            <a:ext cx="50739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private void sink(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k){</a:t>
            </a:r>
          </a:p>
          <a:p>
            <a:r>
              <a:rPr lang="en-US" dirty="0" smtClean="0">
                <a:latin typeface="Courier New"/>
                <a:cs typeface="Courier New"/>
              </a:rPr>
              <a:t>  while</a:t>
            </a:r>
            <a:r>
              <a:rPr lang="en-US" dirty="0">
                <a:latin typeface="Courier New"/>
                <a:cs typeface="Courier New"/>
              </a:rPr>
              <a:t>(2 * k </a:t>
            </a:r>
            <a:r>
              <a:rPr lang="en-US" dirty="0" smtClean="0">
                <a:latin typeface="Courier New"/>
                <a:cs typeface="Courier New"/>
              </a:rPr>
              <a:t>&lt;= </a:t>
            </a:r>
            <a:r>
              <a:rPr lang="en-US" dirty="0">
                <a:latin typeface="Courier New"/>
                <a:cs typeface="Courier New"/>
              </a:rPr>
              <a:t>Size){</a:t>
            </a: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smtClean="0">
                <a:latin typeface="Courier New"/>
                <a:cs typeface="Courier New"/>
              </a:rPr>
              <a:t> 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j = 2*k;</a:t>
            </a:r>
          </a:p>
          <a:p>
            <a:r>
              <a:rPr lang="en-US" dirty="0" smtClean="0">
                <a:latin typeface="Courier New"/>
                <a:cs typeface="Courier New"/>
              </a:rPr>
              <a:t>    if(j&lt; Size &amp;&amp; less(j,j</a:t>
            </a:r>
            <a:r>
              <a:rPr lang="en-US" dirty="0">
                <a:latin typeface="Courier New"/>
                <a:cs typeface="Courier New"/>
              </a:rPr>
              <a:t>+1</a:t>
            </a:r>
            <a:r>
              <a:rPr lang="en-US" dirty="0" smtClean="0">
                <a:latin typeface="Courier New"/>
                <a:cs typeface="Courier New"/>
              </a:rPr>
              <a:t>)) j</a:t>
            </a:r>
            <a:r>
              <a:rPr lang="en-US" dirty="0">
                <a:latin typeface="Courier New"/>
                <a:cs typeface="Courier New"/>
              </a:rPr>
              <a:t>++;</a:t>
            </a:r>
          </a:p>
          <a:p>
            <a:r>
              <a:rPr lang="en-US" dirty="0">
                <a:latin typeface="Courier New"/>
                <a:cs typeface="Courier New"/>
              </a:rPr>
              <a:t>   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if</a:t>
            </a:r>
            <a:r>
              <a:rPr lang="en-US" dirty="0" smtClean="0">
                <a:latin typeface="Courier New"/>
                <a:cs typeface="Courier New"/>
              </a:rPr>
              <a:t>(!less(</a:t>
            </a:r>
            <a:r>
              <a:rPr lang="en-US" smtClean="0">
                <a:latin typeface="Courier New"/>
                <a:cs typeface="Courier New"/>
              </a:rPr>
              <a:t>k,j)</a:t>
            </a:r>
            <a:r>
              <a:rPr lang="en-US" dirty="0" smtClean="0">
                <a:latin typeface="Courier New"/>
                <a:cs typeface="Courier New"/>
              </a:rPr>
              <a:t>) </a:t>
            </a:r>
            <a:r>
              <a:rPr lang="en-US" dirty="0">
                <a:latin typeface="Courier New"/>
                <a:cs typeface="Courier New"/>
              </a:rPr>
              <a:t>break;</a:t>
            </a:r>
          </a:p>
          <a:p>
            <a:r>
              <a:rPr lang="en-US" dirty="0">
                <a:latin typeface="Courier New"/>
                <a:cs typeface="Courier New"/>
              </a:rPr>
              <a:t>    </a:t>
            </a:r>
            <a:r>
              <a:rPr lang="en-US" dirty="0" smtClean="0">
                <a:latin typeface="Courier New"/>
                <a:cs typeface="Courier New"/>
              </a:rPr>
              <a:t> swap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k,j</a:t>
            </a:r>
            <a:r>
              <a:rPr lang="en-US" dirty="0">
                <a:latin typeface="Courier New"/>
                <a:cs typeface="Courier New"/>
              </a:rPr>
              <a:t>);</a:t>
            </a:r>
          </a:p>
          <a:p>
            <a:r>
              <a:rPr lang="en-US" dirty="0" smtClean="0">
                <a:latin typeface="Courier New"/>
                <a:cs typeface="Courier New"/>
              </a:rPr>
              <a:t>     k </a:t>
            </a:r>
            <a:r>
              <a:rPr lang="en-US" dirty="0">
                <a:latin typeface="Courier New"/>
                <a:cs typeface="Courier New"/>
              </a:rPr>
              <a:t>= j;</a:t>
            </a:r>
          </a:p>
          <a:p>
            <a:r>
              <a:rPr lang="en-US" dirty="0" smtClean="0">
                <a:latin typeface="Courier New"/>
                <a:cs typeface="Courier New"/>
              </a:rPr>
              <a:t>  }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}</a:t>
            </a:r>
          </a:p>
        </p:txBody>
      </p:sp>
      <p:pic>
        <p:nvPicPr>
          <p:cNvPr id="5" name="Picture 4" descr="Screen Shot 2014-03-04 at 11.31.59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254" y="2435094"/>
            <a:ext cx="2881406" cy="365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3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Algorithms on H</a:t>
            </a:r>
            <a:r>
              <a:rPr lang="en-US" sz="4400" b="1" dirty="0" smtClean="0"/>
              <a:t>eaps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17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4098" y="2023794"/>
            <a:ext cx="455765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Remove the maximum in a heap: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Delete </a:t>
            </a:r>
            <a:r>
              <a:rPr lang="en-US" dirty="0" smtClean="0"/>
              <a:t>max: Replace </a:t>
            </a:r>
            <a:r>
              <a:rPr lang="en-US" dirty="0"/>
              <a:t>root with node at end, 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sink it down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 Cost: </a:t>
            </a:r>
            <a:r>
              <a:rPr lang="en-US" dirty="0"/>
              <a:t>At most 2 </a:t>
            </a:r>
            <a:r>
              <a:rPr lang="en-US" dirty="0" err="1"/>
              <a:t>lg</a:t>
            </a:r>
            <a:r>
              <a:rPr lang="en-US" dirty="0"/>
              <a:t> </a:t>
            </a:r>
            <a:r>
              <a:rPr lang="en-US" i="1" dirty="0"/>
              <a:t>N </a:t>
            </a:r>
            <a:r>
              <a:rPr lang="en-US" dirty="0"/>
              <a:t>compares. </a:t>
            </a:r>
            <a:endParaRPr lang="en-US" dirty="0">
              <a:effectLst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16592" y="3467714"/>
            <a:ext cx="5313741" cy="292461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01259" y="3505417"/>
            <a:ext cx="56100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public void remove(){</a:t>
            </a:r>
          </a:p>
          <a:p>
            <a:r>
              <a:rPr lang="en-US" dirty="0" smtClean="0">
                <a:latin typeface="Courier New"/>
                <a:cs typeface="Courier New"/>
              </a:rPr>
              <a:t>  if</a:t>
            </a:r>
            <a:r>
              <a:rPr lang="en-US" dirty="0">
                <a:latin typeface="Courier New"/>
                <a:cs typeface="Courier New"/>
              </a:rPr>
              <a:t>(Size == 0){</a:t>
            </a: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smtClean="0">
                <a:latin typeface="Courier New"/>
                <a:cs typeface="Courier New"/>
              </a:rPr>
              <a:t>  throw </a:t>
            </a:r>
            <a:r>
              <a:rPr lang="en-US" sz="1400" dirty="0" smtClean="0">
                <a:latin typeface="Courier New"/>
                <a:cs typeface="Courier New"/>
              </a:rPr>
              <a:t>new </a:t>
            </a:r>
            <a:r>
              <a:rPr lang="en-US" sz="1400" dirty="0" err="1" smtClean="0">
                <a:latin typeface="Courier New"/>
                <a:cs typeface="Courier New"/>
              </a:rPr>
              <a:t>EmptyQueueException</a:t>
            </a:r>
            <a:r>
              <a:rPr lang="en-US" sz="1400" dirty="0" smtClean="0">
                <a:latin typeface="Courier New"/>
                <a:cs typeface="Courier New"/>
              </a:rPr>
              <a:t>("</a:t>
            </a:r>
            <a:r>
              <a:rPr lang="en-US" sz="1400" dirty="0">
                <a:latin typeface="Courier New"/>
                <a:cs typeface="Courier New"/>
              </a:rPr>
              <a:t>Queue is empty.");</a:t>
            </a: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pqArray.set</a:t>
            </a:r>
            <a:r>
              <a:rPr lang="en-US" dirty="0" smtClean="0">
                <a:latin typeface="Courier New"/>
                <a:cs typeface="Courier New"/>
              </a:rPr>
              <a:t>(1,pqArray.get(Size));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 smtClean="0">
                <a:latin typeface="Courier New"/>
                <a:cs typeface="Courier New"/>
              </a:rPr>
              <a:t>pqArray.remove</a:t>
            </a:r>
            <a:r>
              <a:rPr lang="en-US" dirty="0">
                <a:latin typeface="Courier New"/>
                <a:cs typeface="Courier New"/>
              </a:rPr>
              <a:t>(Size);</a:t>
            </a: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smtClean="0">
                <a:latin typeface="Courier New"/>
                <a:cs typeface="Courier New"/>
              </a:rPr>
              <a:t>Size</a:t>
            </a:r>
            <a:r>
              <a:rPr lang="en-US" dirty="0">
                <a:latin typeface="Courier New"/>
                <a:cs typeface="Courier New"/>
              </a:rPr>
              <a:t>--;</a:t>
            </a:r>
          </a:p>
          <a:p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smtClean="0">
                <a:latin typeface="Courier New"/>
                <a:cs typeface="Courier New"/>
              </a:rPr>
              <a:t>sink</a:t>
            </a:r>
            <a:r>
              <a:rPr lang="en-US" dirty="0">
                <a:latin typeface="Courier New"/>
                <a:cs typeface="Courier New"/>
              </a:rPr>
              <a:t>(1);</a:t>
            </a:r>
          </a:p>
          <a:p>
            <a:r>
              <a:rPr lang="en-US" dirty="0">
                <a:latin typeface="Courier New"/>
                <a:cs typeface="Courier New"/>
              </a:rPr>
              <a:t>}</a:t>
            </a:r>
          </a:p>
        </p:txBody>
      </p:sp>
      <p:pic>
        <p:nvPicPr>
          <p:cNvPr id="15" name="Picture 14" descr="Screen Shot 2014-03-05 at 11.03.02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098" y="2257584"/>
            <a:ext cx="2840087" cy="355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2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27800" y="6238222"/>
            <a:ext cx="2895600" cy="365125"/>
          </a:xfrm>
        </p:spPr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4875729" y="3484848"/>
            <a:ext cx="546595" cy="548640"/>
            <a:chOff x="4054229" y="2319210"/>
            <a:chExt cx="546595" cy="539312"/>
          </a:xfrm>
        </p:grpSpPr>
        <p:sp>
          <p:nvSpPr>
            <p:cNvPr id="69" name="Oval 68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6578211" y="4306532"/>
            <a:ext cx="119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Insert 34</a:t>
            </a:r>
            <a:endParaRPr lang="en-US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5649245" y="4391637"/>
            <a:ext cx="548640" cy="548640"/>
            <a:chOff x="5649245" y="4391637"/>
            <a:chExt cx="548640" cy="548640"/>
          </a:xfrm>
        </p:grpSpPr>
        <p:sp>
          <p:nvSpPr>
            <p:cNvPr id="107" name="Oval 106"/>
            <p:cNvSpPr/>
            <p:nvPr/>
          </p:nvSpPr>
          <p:spPr>
            <a:xfrm>
              <a:off x="5649245" y="4391637"/>
              <a:ext cx="548640" cy="54864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27692" y="4480309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109" name="Straight Connector 108"/>
          <p:cNvCxnSpPr>
            <a:endCxn id="107" idx="1"/>
          </p:cNvCxnSpPr>
          <p:nvPr/>
        </p:nvCxnSpPr>
        <p:spPr>
          <a:xfrm>
            <a:off x="5336804" y="3953600"/>
            <a:ext cx="392787" cy="5183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ounded Rectangular Callout 110"/>
          <p:cNvSpPr/>
          <p:nvPr/>
        </p:nvSpPr>
        <p:spPr>
          <a:xfrm>
            <a:off x="6690266" y="5291212"/>
            <a:ext cx="1282255" cy="623188"/>
          </a:xfrm>
          <a:prstGeom prst="wedgeRoundRectCallout">
            <a:avLst>
              <a:gd name="adj1" fmla="val -88626"/>
              <a:gd name="adj2" fmla="val -12059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swim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09460" y="1873708"/>
            <a:ext cx="1765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Insertion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105603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43881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821574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0383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8902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96204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33805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7078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08674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46878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84045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22695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78511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604475" y="5619967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79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5" grpId="1"/>
      <p:bldP spid="111" grpId="0" animBg="1"/>
      <p:bldP spid="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19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4875729" y="3484848"/>
            <a:ext cx="546595" cy="548640"/>
            <a:chOff x="4054229" y="2319210"/>
            <a:chExt cx="546595" cy="539312"/>
          </a:xfrm>
        </p:grpSpPr>
        <p:sp>
          <p:nvSpPr>
            <p:cNvPr id="69" name="Oval 68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5649245" y="4391637"/>
            <a:ext cx="548640" cy="548640"/>
            <a:chOff x="5649245" y="4391637"/>
            <a:chExt cx="548640" cy="548640"/>
          </a:xfrm>
        </p:grpSpPr>
        <p:sp>
          <p:nvSpPr>
            <p:cNvPr id="107" name="Oval 106"/>
            <p:cNvSpPr/>
            <p:nvPr/>
          </p:nvSpPr>
          <p:spPr>
            <a:xfrm>
              <a:off x="5649245" y="4391637"/>
              <a:ext cx="548640" cy="54864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27692" y="4480309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109" name="Straight Connector 108"/>
          <p:cNvCxnSpPr>
            <a:endCxn id="107" idx="1"/>
          </p:cNvCxnSpPr>
          <p:nvPr/>
        </p:nvCxnSpPr>
        <p:spPr>
          <a:xfrm>
            <a:off x="5336804" y="3953600"/>
            <a:ext cx="392787" cy="5183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ounded Rectangular Callout 110"/>
          <p:cNvSpPr/>
          <p:nvPr/>
        </p:nvSpPr>
        <p:spPr>
          <a:xfrm>
            <a:off x="6690266" y="5291212"/>
            <a:ext cx="1282255" cy="623188"/>
          </a:xfrm>
          <a:prstGeom prst="wedgeRoundRectCallout">
            <a:avLst>
              <a:gd name="adj1" fmla="val -88626"/>
              <a:gd name="adj2" fmla="val -12059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swim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09460" y="1873708"/>
            <a:ext cx="1765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Insertion</a:t>
            </a:r>
            <a:endParaRPr lang="en-US" sz="3200" b="1" dirty="0"/>
          </a:p>
        </p:txBody>
      </p:sp>
      <p:sp>
        <p:nvSpPr>
          <p:cNvPr id="65" name="Rectangle 64"/>
          <p:cNvSpPr/>
          <p:nvPr/>
        </p:nvSpPr>
        <p:spPr>
          <a:xfrm>
            <a:off x="105603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43881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821574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0383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8902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962040" y="5619967"/>
            <a:ext cx="365760" cy="33824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33805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7078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08674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46878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84045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22695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78511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604475" y="5619967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4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-0.08472 -0.132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6" y="-662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8236E-6 3.83939E-6 L -0.07814 0.0516 C -0.09446 0.06318 -0.11877 0.06989 -0.14464 0.06989 C -0.17364 0.06989 -0.19673 0.06318 -0.21306 0.0516 L -0.29067 3.83939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34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891750"/>
          </a:xfrm>
        </p:spPr>
        <p:txBody>
          <a:bodyPr/>
          <a:lstStyle/>
          <a:p>
            <a:r>
              <a:rPr lang="en-US" sz="4400" b="1" dirty="0" smtClean="0">
                <a:latin typeface="Calibri"/>
                <a:cs typeface="Calibri"/>
              </a:rPr>
              <a:t>Outline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Priority Queue</a:t>
            </a:r>
          </a:p>
          <a:p>
            <a:pPr>
              <a:buFont typeface="Arial"/>
              <a:buChar char="•"/>
            </a:pPr>
            <a:r>
              <a:rPr lang="en-US" dirty="0" smtClean="0"/>
              <a:t>Binary Heaps</a:t>
            </a:r>
          </a:p>
          <a:p>
            <a:pPr>
              <a:buFont typeface="Arial"/>
              <a:buChar char="•"/>
            </a:pPr>
            <a:r>
              <a:rPr lang="en-US" dirty="0" smtClean="0"/>
              <a:t>Implementation and demo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90DA-0065-774E-8DD3-C93B3AB0E516}" type="datetime1">
              <a:rPr lang="en-US" smtClean="0"/>
              <a:t>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0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89"/>
          <p:cNvSpPr/>
          <p:nvPr/>
        </p:nvSpPr>
        <p:spPr>
          <a:xfrm>
            <a:off x="2972292" y="5610537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4875729" y="3484848"/>
            <a:ext cx="546595" cy="548640"/>
            <a:chOff x="4054229" y="2319210"/>
            <a:chExt cx="546595" cy="539312"/>
          </a:xfrm>
        </p:grpSpPr>
        <p:sp>
          <p:nvSpPr>
            <p:cNvPr id="69" name="Oval 68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871184" y="3489293"/>
            <a:ext cx="548640" cy="548640"/>
            <a:chOff x="5649245" y="4391637"/>
            <a:chExt cx="548640" cy="548640"/>
          </a:xfrm>
        </p:grpSpPr>
        <p:sp>
          <p:nvSpPr>
            <p:cNvPr id="107" name="Oval 106"/>
            <p:cNvSpPr/>
            <p:nvPr/>
          </p:nvSpPr>
          <p:spPr>
            <a:xfrm>
              <a:off x="5649245" y="4391637"/>
              <a:ext cx="548640" cy="54864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27692" y="4480309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5356924" y="3969768"/>
            <a:ext cx="392787" cy="5183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ounded Rectangular Callout 110"/>
          <p:cNvSpPr/>
          <p:nvPr/>
        </p:nvSpPr>
        <p:spPr>
          <a:xfrm>
            <a:off x="6690266" y="5291212"/>
            <a:ext cx="1282255" cy="623188"/>
          </a:xfrm>
          <a:prstGeom prst="wedgeRoundRectCallout">
            <a:avLst>
              <a:gd name="adj1" fmla="val -88626"/>
              <a:gd name="adj2" fmla="val -12059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swim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09460" y="1873708"/>
            <a:ext cx="1765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Insertion</a:t>
            </a:r>
            <a:endParaRPr lang="en-US" sz="3200" b="1" dirty="0"/>
          </a:p>
        </p:txBody>
      </p:sp>
      <p:sp>
        <p:nvSpPr>
          <p:cNvPr id="65" name="Rectangle 64"/>
          <p:cNvSpPr/>
          <p:nvPr/>
        </p:nvSpPr>
        <p:spPr>
          <a:xfrm>
            <a:off x="105603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43881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821574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0383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8902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96204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33805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7078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08674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46878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84045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22695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78511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9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93 L 0.08663 0.13518 " pathEditMode="relative" ptsTypes="AA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7748E-6 3.02455E-6 L 0.07722 0.05581 C 0.09371 0.06855 0.11783 0.07573 0.14333 0.07573 C 0.17248 0.07573 0.19556 0.06855 0.21205 0.05581 L 0.28978 3.02455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89" y="37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7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5636694" y="4451861"/>
            <a:ext cx="546595" cy="548640"/>
            <a:chOff x="4054229" y="2319210"/>
            <a:chExt cx="546595" cy="539312"/>
          </a:xfrm>
        </p:grpSpPr>
        <p:sp>
          <p:nvSpPr>
            <p:cNvPr id="69" name="Oval 68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918969" y="3489293"/>
            <a:ext cx="548640" cy="548640"/>
            <a:chOff x="5649245" y="4391637"/>
            <a:chExt cx="548640" cy="548640"/>
          </a:xfrm>
        </p:grpSpPr>
        <p:sp>
          <p:nvSpPr>
            <p:cNvPr id="107" name="Oval 106"/>
            <p:cNvSpPr/>
            <p:nvPr/>
          </p:nvSpPr>
          <p:spPr>
            <a:xfrm>
              <a:off x="5649245" y="4391637"/>
              <a:ext cx="548640" cy="54864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27692" y="4480309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5282557" y="4037933"/>
            <a:ext cx="467154" cy="4502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ounded Rectangular Callout 110"/>
          <p:cNvSpPr/>
          <p:nvPr/>
        </p:nvSpPr>
        <p:spPr>
          <a:xfrm>
            <a:off x="6905510" y="2262024"/>
            <a:ext cx="1282255" cy="623188"/>
          </a:xfrm>
          <a:prstGeom prst="wedgeRoundRectCallout">
            <a:avLst>
              <a:gd name="adj1" fmla="val -113387"/>
              <a:gd name="adj2" fmla="val 4030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Done!</a:t>
            </a:r>
            <a:endParaRPr lang="en-US" dirty="0"/>
          </a:p>
        </p:txBody>
      </p:sp>
      <p:sp>
        <p:nvSpPr>
          <p:cNvPr id="64" name="Rounded Rectangular Callout 63"/>
          <p:cNvSpPr/>
          <p:nvPr/>
        </p:nvSpPr>
        <p:spPr>
          <a:xfrm>
            <a:off x="6690266" y="4390231"/>
            <a:ext cx="1282255" cy="623188"/>
          </a:xfrm>
          <a:prstGeom prst="wedgeRoundRectCallout">
            <a:avLst>
              <a:gd name="adj1" fmla="val -142710"/>
              <a:gd name="adj2" fmla="val -155457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swim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09460" y="1873708"/>
            <a:ext cx="1765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Insertion</a:t>
            </a:r>
            <a:endParaRPr lang="en-US" sz="3200" b="1" dirty="0"/>
          </a:p>
        </p:txBody>
      </p:sp>
      <p:sp>
        <p:nvSpPr>
          <p:cNvPr id="66" name="Rectangle 65"/>
          <p:cNvSpPr/>
          <p:nvPr/>
        </p:nvSpPr>
        <p:spPr>
          <a:xfrm>
            <a:off x="2960533" y="5622295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056030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43881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21574" y="5618535"/>
            <a:ext cx="365760" cy="33824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20383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58902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61386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33805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717078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08674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46878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84045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226956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78511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37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1424E-6 -8.57672E-6 L 0.07051 -0.12058 " pathEditMode="relative" ptsTypes="AA">
                                      <p:cBhvr>
                                        <p:cTn id="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40809E-7 -1.49803E-6 L -0.03385 0.05024 C -0.04062 0.06159 -0.05103 0.06807 -0.06214 0.06807 C -0.07447 0.06807 -0.08436 0.06159 -0.0913 0.05024 L -0.12463 -1.49803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2" y="3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46 L -0.0712 0.12127 " pathEditMode="relative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9618E-7 1.57212E-6 L 0.0335 -0.04793 C 0.04044 -0.05881 0.05121 -0.06391 0.06249 -0.06391 C 0.07499 -0.06391 0.08523 -0.05881 0.09217 -0.04793 L 0.12654 1.57212E-6 " pathEditMode="relative" rAng="0" ptsTypes="FffFF">
                                      <p:cBhvr>
                                        <p:cTn id="1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8" y="-31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64" grpId="0" animBg="1"/>
      <p:bldP spid="66" grpId="0" animBg="1"/>
      <p:bldP spid="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  <a:solidFill>
            <a:srgbClr val="FF0000"/>
          </a:solidFill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18922" y="2414920"/>
              <a:ext cx="41865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5636694" y="4451861"/>
            <a:ext cx="546595" cy="548640"/>
            <a:chOff x="4054229" y="2319210"/>
            <a:chExt cx="546595" cy="539312"/>
          </a:xfrm>
        </p:grpSpPr>
        <p:sp>
          <p:nvSpPr>
            <p:cNvPr id="69" name="Oval 68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cxnSp>
        <p:nvCxnSpPr>
          <p:cNvPr id="109" name="Straight Connector 108"/>
          <p:cNvCxnSpPr/>
          <p:nvPr/>
        </p:nvCxnSpPr>
        <p:spPr>
          <a:xfrm>
            <a:off x="5282557" y="4037933"/>
            <a:ext cx="467154" cy="4502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09460" y="1873708"/>
            <a:ext cx="26130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/>
              <a:t>Remove max:</a:t>
            </a:r>
            <a:endParaRPr lang="en-US" sz="3200" b="1" dirty="0"/>
          </a:p>
        </p:txBody>
      </p:sp>
      <p:grpSp>
        <p:nvGrpSpPr>
          <p:cNvPr id="66" name="Group 65"/>
          <p:cNvGrpSpPr/>
          <p:nvPr/>
        </p:nvGrpSpPr>
        <p:grpSpPr>
          <a:xfrm>
            <a:off x="4924810" y="3492968"/>
            <a:ext cx="546595" cy="548640"/>
            <a:chOff x="4054229" y="2319210"/>
            <a:chExt cx="546595" cy="539312"/>
          </a:xfrm>
        </p:grpSpPr>
        <p:sp>
          <p:nvSpPr>
            <p:cNvPr id="75" name="Oval 7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115674" y="238958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sp>
        <p:nvSpPr>
          <p:cNvPr id="10" name="Rectangular Callout 9"/>
          <p:cNvSpPr/>
          <p:nvPr/>
        </p:nvSpPr>
        <p:spPr>
          <a:xfrm>
            <a:off x="6578211" y="5591907"/>
            <a:ext cx="1651213" cy="498397"/>
          </a:xfrm>
          <a:prstGeom prst="wedgeRectCallout">
            <a:avLst>
              <a:gd name="adj1" fmla="val -79616"/>
              <a:gd name="adj2" fmla="val -16639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Move the last leaf to root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5635442" y="4452565"/>
            <a:ext cx="546595" cy="548640"/>
            <a:chOff x="4054229" y="2319210"/>
            <a:chExt cx="546595" cy="539312"/>
          </a:xfrm>
        </p:grpSpPr>
        <p:sp>
          <p:nvSpPr>
            <p:cNvPr id="78" name="Oval 7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78744" y="238406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sp>
        <p:nvSpPr>
          <p:cNvPr id="12" name="Rectangular Callout 11"/>
          <p:cNvSpPr/>
          <p:nvPr/>
        </p:nvSpPr>
        <p:spPr>
          <a:xfrm>
            <a:off x="7124806" y="4384497"/>
            <a:ext cx="1287076" cy="800892"/>
          </a:xfrm>
          <a:prstGeom prst="wedgeRectCallout">
            <a:avLst>
              <a:gd name="adj1" fmla="val -120417"/>
              <a:gd name="adj2" fmla="val -241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Delete the last leaf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2765894" y="562229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61391" y="5619967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24417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626935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00919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39438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419228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14341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522439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89210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27414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645813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03231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8387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417217" y="561656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8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6953E-6 7.40912E-8 L -0.16896 -0.375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56" y="-1880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7638E-6 -8.05929E-7 L -0.13413 0.05327 C -0.16224 0.06508 -0.2044 0.07202 -0.24848 0.07202 C -0.29845 0.07202 -0.33853 0.06508 -0.36664 0.05327 L -0.5006 -8.05929E-7 " pathEditMode="relative" rAng="0" ptsTypes="FffFF">
                                      <p:cBhvr>
                                        <p:cTn id="1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39" y="3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81" grpId="0" animBg="1"/>
      <p:bldP spid="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102805" y="1873708"/>
            <a:ext cx="548640" cy="548640"/>
            <a:chOff x="4054229" y="2319210"/>
            <a:chExt cx="546595" cy="539312"/>
          </a:xfrm>
          <a:solidFill>
            <a:srgbClr val="FF0000"/>
          </a:solidFill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97400" y="2414920"/>
              <a:ext cx="300536" cy="36305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569198" y="2659840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5"/>
            <a:endCxn id="26" idx="1"/>
          </p:cNvCxnSpPr>
          <p:nvPr/>
        </p:nvCxnSpPr>
        <p:spPr>
          <a:xfrm>
            <a:off x="4571099" y="2342002"/>
            <a:ext cx="1078146" cy="398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6" idx="3"/>
          </p:cNvCxnSpPr>
          <p:nvPr/>
        </p:nvCxnSpPr>
        <p:spPr>
          <a:xfrm flipH="1">
            <a:off x="5282557" y="3128134"/>
            <a:ext cx="366688" cy="381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09460" y="1873708"/>
            <a:ext cx="16335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Remove</a:t>
            </a:r>
            <a:endParaRPr lang="en-US" sz="3200" b="1" dirty="0"/>
          </a:p>
        </p:txBody>
      </p:sp>
      <p:grpSp>
        <p:nvGrpSpPr>
          <p:cNvPr id="66" name="Group 65"/>
          <p:cNvGrpSpPr/>
          <p:nvPr/>
        </p:nvGrpSpPr>
        <p:grpSpPr>
          <a:xfrm>
            <a:off x="4924810" y="3492968"/>
            <a:ext cx="546595" cy="548640"/>
            <a:chOff x="4054229" y="2319210"/>
            <a:chExt cx="546595" cy="539312"/>
          </a:xfrm>
        </p:grpSpPr>
        <p:sp>
          <p:nvSpPr>
            <p:cNvPr id="75" name="Oval 7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115674" y="238958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sp>
        <p:nvSpPr>
          <p:cNvPr id="6" name="Rounded Rectangular Callout 5"/>
          <p:cNvSpPr/>
          <p:nvPr/>
        </p:nvSpPr>
        <p:spPr>
          <a:xfrm>
            <a:off x="5740533" y="1794194"/>
            <a:ext cx="1675355" cy="353757"/>
          </a:xfrm>
          <a:prstGeom prst="wedgeRoundRectCallout">
            <a:avLst>
              <a:gd name="adj1" fmla="val -114096"/>
              <a:gd name="adj2" fmla="val 4588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sink</a:t>
            </a:r>
            <a:endParaRPr lang="en-US" dirty="0"/>
          </a:p>
        </p:txBody>
      </p:sp>
      <p:sp>
        <p:nvSpPr>
          <p:cNvPr id="80" name="Rounded Rectangular Callout 79"/>
          <p:cNvSpPr/>
          <p:nvPr/>
        </p:nvSpPr>
        <p:spPr>
          <a:xfrm>
            <a:off x="6896662" y="2381153"/>
            <a:ext cx="1675355" cy="353757"/>
          </a:xfrm>
          <a:prstGeom prst="wedgeRoundRectCallout">
            <a:avLst>
              <a:gd name="adj1" fmla="val -95145"/>
              <a:gd name="adj2" fmla="val 6914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sink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765894" y="562229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24417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626935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00919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39438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14341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522439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89210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27414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45813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03231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8387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78413" y="5616565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05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2441E-6 4.11302E-6 L 0.15929 0.11486 " pathEditMode="relative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5147E-6 -3.04771E-6 L 0.02169 0.04262 C 0.02638 0.05211 0.03314 0.05767 0.04043 0.05767 C 0.04859 0.05767 0.05501 0.05211 0.05969 0.04262 L 0.08156 -3.04771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8" y="28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23 L -0.16033 -0.11487 " pathEditMode="relative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023 L -0.02238 -0.04585 C -0.02707 -0.05604 -0.03401 -0.06183 -0.04112 -0.06183 C -0.04928 -0.06183 -0.05587 -0.05604 -0.06056 -0.04585 L -0.08242 -0.00023 " pathEditMode="relative" rAng="0" ptsTypes="FffFF">
                                      <p:cBhvr>
                                        <p:cTn id="1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12" y="-30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0" grpId="0" animBg="1"/>
      <p:bldP spid="70" grpId="0" animBg="1"/>
      <p:bldP spid="9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5567153" y="2701267"/>
            <a:ext cx="548640" cy="548640"/>
            <a:chOff x="4054229" y="2319210"/>
            <a:chExt cx="546595" cy="539312"/>
          </a:xfrm>
          <a:solidFill>
            <a:srgbClr val="FF0000"/>
          </a:solidFill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97400" y="2414920"/>
              <a:ext cx="300536" cy="36305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102804" y="1856932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3"/>
            <a:endCxn id="75" idx="7"/>
          </p:cNvCxnSpPr>
          <p:nvPr/>
        </p:nvCxnSpPr>
        <p:spPr>
          <a:xfrm flipH="1">
            <a:off x="5391358" y="3169561"/>
            <a:ext cx="256141" cy="403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5" idx="1"/>
          </p:cNvCxnSpPr>
          <p:nvPr/>
        </p:nvCxnSpPr>
        <p:spPr>
          <a:xfrm>
            <a:off x="4649399" y="2272348"/>
            <a:ext cx="998100" cy="5092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09460" y="1873708"/>
            <a:ext cx="16335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Remove</a:t>
            </a:r>
            <a:endParaRPr lang="en-US" sz="3200" b="1" dirty="0"/>
          </a:p>
        </p:txBody>
      </p:sp>
      <p:grpSp>
        <p:nvGrpSpPr>
          <p:cNvPr id="66" name="Group 65"/>
          <p:cNvGrpSpPr/>
          <p:nvPr/>
        </p:nvGrpSpPr>
        <p:grpSpPr>
          <a:xfrm>
            <a:off x="4924810" y="3492968"/>
            <a:ext cx="546595" cy="548640"/>
            <a:chOff x="4054229" y="2319210"/>
            <a:chExt cx="546595" cy="539312"/>
          </a:xfrm>
        </p:grpSpPr>
        <p:sp>
          <p:nvSpPr>
            <p:cNvPr id="75" name="Oval 7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115674" y="238958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sp>
        <p:nvSpPr>
          <p:cNvPr id="80" name="Rounded Rectangular Callout 79"/>
          <p:cNvSpPr/>
          <p:nvPr/>
        </p:nvSpPr>
        <p:spPr>
          <a:xfrm>
            <a:off x="6896662" y="2381153"/>
            <a:ext cx="1675355" cy="353757"/>
          </a:xfrm>
          <a:prstGeom prst="wedgeRoundRectCallout">
            <a:avLst>
              <a:gd name="adj1" fmla="val -95145"/>
              <a:gd name="adj2" fmla="val 6914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Violation. sink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771401" y="5616161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24417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876211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00919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39438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4341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522439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89210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27414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645813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01373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8387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630860" y="5622295"/>
            <a:ext cx="365760" cy="3382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60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8674E-6 2.77906E-6 L -0.06923 0.116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0" y="583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0.0335 0.04629 C 0.04062 0.05648 0.05104 0.0625 0.06215 0.0625 C 0.07465 0.0625 0.08455 0.05648 0.09166 0.04629 L 0.12552 4.44444E-6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2441E-6 4.67809E-7 L 0.06941 -0.11695 " pathEditMode="relative" ptsTypes="AA">
                                      <p:cBhvr>
                                        <p:cTn id="1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092 L -0.03316 -0.05648 C -0.04011 -0.06875 -0.0507 -0.07547 -0.06164 -0.07547 C -0.07414 -0.07547 -0.08421 -0.06875 -0.09115 -0.05648 L -0.12414 0.00092 " pathEditMode="relative" rAng="0" ptsTypes="FffFF">
                                      <p:cBhvr>
                                        <p:cTn id="1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64" grpId="0" animBg="1"/>
      <p:bldP spid="9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cxnSp>
        <p:nvCxnSpPr>
          <p:cNvPr id="16" name="Straight Connector 15"/>
          <p:cNvCxnSpPr>
            <a:endCxn id="22" idx="7"/>
          </p:cNvCxnSpPr>
          <p:nvPr/>
        </p:nvCxnSpPr>
        <p:spPr>
          <a:xfrm flipH="1">
            <a:off x="2663015" y="2272348"/>
            <a:ext cx="1439790" cy="603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5567153" y="2701267"/>
            <a:ext cx="548640" cy="548640"/>
            <a:chOff x="4054229" y="2319210"/>
            <a:chExt cx="546595" cy="539312"/>
          </a:xfrm>
          <a:solidFill>
            <a:schemeClr val="bg1"/>
          </a:solidFill>
        </p:grpSpPr>
        <p:sp>
          <p:nvSpPr>
            <p:cNvPr id="5" name="Oval 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12805" y="2395652"/>
              <a:ext cx="417094" cy="36305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196467" y="2795882"/>
            <a:ext cx="546595" cy="548640"/>
            <a:chOff x="4054229" y="2319210"/>
            <a:chExt cx="546595" cy="539312"/>
          </a:xfrm>
        </p:grpSpPr>
        <p:sp>
          <p:nvSpPr>
            <p:cNvPr id="22" name="Oval 2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32384" y="2383192"/>
              <a:ext cx="423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26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102804" y="1892206"/>
            <a:ext cx="546595" cy="548640"/>
            <a:chOff x="4054229" y="2319210"/>
            <a:chExt cx="546595" cy="539312"/>
          </a:xfrm>
        </p:grpSpPr>
        <p:sp>
          <p:nvSpPr>
            <p:cNvPr id="26" name="Oval 2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34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28" name="Straight Connector 27"/>
          <p:cNvCxnSpPr>
            <a:stCxn id="5" idx="3"/>
            <a:endCxn id="75" idx="7"/>
          </p:cNvCxnSpPr>
          <p:nvPr/>
        </p:nvCxnSpPr>
        <p:spPr>
          <a:xfrm flipH="1">
            <a:off x="5391358" y="3169561"/>
            <a:ext cx="256141" cy="403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021280" y="3335194"/>
            <a:ext cx="354008" cy="315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524470" y="3570289"/>
            <a:ext cx="546595" cy="548640"/>
            <a:chOff x="4054229" y="2319210"/>
            <a:chExt cx="546595" cy="539312"/>
          </a:xfrm>
        </p:grpSpPr>
        <p:sp>
          <p:nvSpPr>
            <p:cNvPr id="33" name="Oval 32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15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941810" y="3650352"/>
            <a:ext cx="546595" cy="548640"/>
            <a:chOff x="4054229" y="2319210"/>
            <a:chExt cx="546595" cy="539312"/>
          </a:xfrm>
        </p:grpSpPr>
        <p:sp>
          <p:nvSpPr>
            <p:cNvPr id="36" name="Oval 35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384" y="2348518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2674679" y="3249907"/>
            <a:ext cx="429666" cy="400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1211917" y="4048992"/>
            <a:ext cx="439501" cy="347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938619" y="4396680"/>
            <a:ext cx="546595" cy="548640"/>
            <a:chOff x="4054229" y="2319210"/>
            <a:chExt cx="546595" cy="539312"/>
          </a:xfrm>
        </p:grpSpPr>
        <p:sp>
          <p:nvSpPr>
            <p:cNvPr id="44" name="Oval 43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12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001324" y="4410919"/>
            <a:ext cx="546595" cy="548640"/>
            <a:chOff x="4054229" y="2319210"/>
            <a:chExt cx="546595" cy="539312"/>
          </a:xfrm>
        </p:grpSpPr>
        <p:sp>
          <p:nvSpPr>
            <p:cNvPr id="47" name="Oval 46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178818" y="2367266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1</a:t>
              </a: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2001324" y="4041278"/>
            <a:ext cx="195143" cy="355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985136" y="4198992"/>
            <a:ext cx="119209" cy="2673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2693276" y="4480309"/>
            <a:ext cx="546595" cy="548640"/>
            <a:chOff x="4054229" y="2319210"/>
            <a:chExt cx="546595" cy="539312"/>
          </a:xfrm>
        </p:grpSpPr>
        <p:sp>
          <p:nvSpPr>
            <p:cNvPr id="58" name="Oval 57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23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56209" y="4461383"/>
            <a:ext cx="546595" cy="548640"/>
            <a:chOff x="4054229" y="2319210"/>
            <a:chExt cx="546595" cy="539312"/>
          </a:xfrm>
        </p:grpSpPr>
        <p:sp>
          <p:nvSpPr>
            <p:cNvPr id="61" name="Oval 60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32384" y="2348518"/>
              <a:ext cx="418654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21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63" name="Straight Connector 62"/>
          <p:cNvCxnSpPr>
            <a:endCxn id="61" idx="0"/>
          </p:cNvCxnSpPr>
          <p:nvPr/>
        </p:nvCxnSpPr>
        <p:spPr>
          <a:xfrm>
            <a:off x="3438619" y="4114823"/>
            <a:ext cx="390888" cy="346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5" idx="1"/>
          </p:cNvCxnSpPr>
          <p:nvPr/>
        </p:nvCxnSpPr>
        <p:spPr>
          <a:xfrm>
            <a:off x="4649399" y="2272348"/>
            <a:ext cx="998100" cy="5092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6578211" y="3410004"/>
            <a:ext cx="546595" cy="548640"/>
            <a:chOff x="4054229" y="2319210"/>
            <a:chExt cx="546595" cy="539312"/>
          </a:xfrm>
        </p:grpSpPr>
        <p:sp>
          <p:nvSpPr>
            <p:cNvPr id="72" name="Oval 71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62020" y="238812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/>
                  <a:cs typeface="Calibri"/>
                </a:rPr>
                <a:t>4</a:t>
              </a:r>
              <a:endParaRPr lang="en-US" dirty="0">
                <a:latin typeface="Calibri"/>
                <a:cs typeface="Calibri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6115793" y="3058480"/>
            <a:ext cx="505190" cy="426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85" idx="0"/>
          </p:cNvCxnSpPr>
          <p:nvPr/>
        </p:nvCxnSpPr>
        <p:spPr>
          <a:xfrm flipH="1">
            <a:off x="4597887" y="3975824"/>
            <a:ext cx="402360" cy="408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4324589" y="4384497"/>
            <a:ext cx="546595" cy="548640"/>
            <a:chOff x="4054229" y="2319210"/>
            <a:chExt cx="546595" cy="539312"/>
          </a:xfrm>
        </p:grpSpPr>
        <p:sp>
          <p:nvSpPr>
            <p:cNvPr id="85" name="Oval 8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179420" y="2383192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2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09460" y="1873708"/>
            <a:ext cx="16335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Remove</a:t>
            </a:r>
            <a:endParaRPr lang="en-US" sz="3200" b="1" dirty="0"/>
          </a:p>
        </p:txBody>
      </p:sp>
      <p:grpSp>
        <p:nvGrpSpPr>
          <p:cNvPr id="66" name="Group 65"/>
          <p:cNvGrpSpPr/>
          <p:nvPr/>
        </p:nvGrpSpPr>
        <p:grpSpPr>
          <a:xfrm>
            <a:off x="4924810" y="3492968"/>
            <a:ext cx="546595" cy="548640"/>
            <a:chOff x="4054229" y="2319210"/>
            <a:chExt cx="546595" cy="539312"/>
          </a:xfrm>
        </p:grpSpPr>
        <p:sp>
          <p:nvSpPr>
            <p:cNvPr id="75" name="Oval 74"/>
            <p:cNvSpPr/>
            <p:nvPr/>
          </p:nvSpPr>
          <p:spPr>
            <a:xfrm>
              <a:off x="4054229" y="2319210"/>
              <a:ext cx="546595" cy="539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210630" y="2389588"/>
              <a:ext cx="301660" cy="3630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/>
                  <a:cs typeface="Calibri"/>
                </a:rPr>
                <a:t>5</a:t>
              </a:r>
            </a:p>
          </p:txBody>
        </p:sp>
      </p:grpSp>
      <p:sp>
        <p:nvSpPr>
          <p:cNvPr id="80" name="Rounded Rectangular Callout 79"/>
          <p:cNvSpPr/>
          <p:nvPr/>
        </p:nvSpPr>
        <p:spPr>
          <a:xfrm>
            <a:off x="6044602" y="4532633"/>
            <a:ext cx="1675355" cy="353757"/>
          </a:xfrm>
          <a:prstGeom prst="wedgeRoundRectCallout">
            <a:avLst>
              <a:gd name="adj1" fmla="val -85318"/>
              <a:gd name="adj2" fmla="val -22999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Done!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771401" y="5616161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24417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876211" y="561853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00919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39438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43413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522439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892104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274147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645813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013732" y="5618058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83872" y="5619967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--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630860" y="5622295"/>
            <a:ext cx="365760" cy="33824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9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99584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Binary Heap Java Code Demo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16895" y="2328132"/>
            <a:ext cx="63615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File name                                          Description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PriorityQueue.java</a:t>
            </a:r>
            <a:r>
              <a:rPr lang="en-US" sz="2400" dirty="0" smtClean="0"/>
              <a:t>    		Interface</a:t>
            </a:r>
          </a:p>
          <a:p>
            <a:r>
              <a:rPr lang="en-US" sz="2400" dirty="0" err="1" smtClean="0"/>
              <a:t>MaxPQ.java</a:t>
            </a:r>
            <a:r>
              <a:rPr lang="en-US" sz="2400" dirty="0" smtClean="0"/>
              <a:t>	   		PQ implementation</a:t>
            </a:r>
          </a:p>
          <a:p>
            <a:r>
              <a:rPr lang="en-US" sz="2400" dirty="0" err="1" smtClean="0"/>
              <a:t>GraphVizWrite.java</a:t>
            </a:r>
            <a:r>
              <a:rPr lang="en-US" sz="2400" dirty="0" smtClean="0"/>
              <a:t>  		Visualize the heap</a:t>
            </a:r>
          </a:p>
          <a:p>
            <a:r>
              <a:rPr lang="en-US" sz="2400" dirty="0" err="1" smtClean="0"/>
              <a:t>EmptyQueueException.java</a:t>
            </a:r>
            <a:r>
              <a:rPr lang="en-US" sz="2400" dirty="0" smtClean="0"/>
              <a:t>	Exception</a:t>
            </a:r>
            <a:endParaRPr lang="en-US" sz="2400" dirty="0"/>
          </a:p>
          <a:p>
            <a:r>
              <a:rPr lang="en-US" sz="2400" dirty="0" err="1" smtClean="0"/>
              <a:t>MaxPQTest.java</a:t>
            </a:r>
            <a:r>
              <a:rPr lang="en-US" sz="2400" dirty="0" smtClean="0"/>
              <a:t>		main method</a:t>
            </a:r>
          </a:p>
          <a:p>
            <a:r>
              <a:rPr lang="en-US" sz="2400" dirty="0" err="1" smtClean="0"/>
              <a:t>InputHelper.java</a:t>
            </a:r>
            <a:r>
              <a:rPr lang="en-US" sz="2400" dirty="0" smtClean="0"/>
              <a:t>		input utility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174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Cost </a:t>
            </a:r>
            <a:r>
              <a:rPr lang="en-US" sz="4400" dirty="0"/>
              <a:t>summary </a:t>
            </a:r>
            <a:endParaRPr lang="en-US" sz="4400" dirty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27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811142"/>
              </p:ext>
            </p:extLst>
          </p:nvPr>
        </p:nvGraphicFramePr>
        <p:xfrm>
          <a:off x="1258940" y="2157205"/>
          <a:ext cx="6290236" cy="185420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370612"/>
                <a:gridCol w="1087895"/>
                <a:gridCol w="1647842"/>
                <a:gridCol w="118388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 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Unordered Array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cs typeface="Calibri"/>
                        </a:rPr>
                        <a:t>Ordered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Linked List (unsorted)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Binary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Heap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Log N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Log N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5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Immutability of keys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28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5532" y="1951868"/>
            <a:ext cx="693774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Assumption</a:t>
            </a:r>
            <a:r>
              <a:rPr lang="en-US" dirty="0"/>
              <a:t>: client does not change keys while they're on the PQ.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Best </a:t>
            </a:r>
            <a:r>
              <a:rPr lang="en-US" dirty="0"/>
              <a:t>practice: use immutable keys. </a:t>
            </a:r>
          </a:p>
          <a:p>
            <a:endParaRPr lang="en-US" dirty="0" smtClean="0"/>
          </a:p>
          <a:p>
            <a:r>
              <a:rPr lang="en-US" dirty="0" smtClean="0"/>
              <a:t>Immutability</a:t>
            </a:r>
            <a:r>
              <a:rPr lang="en-US" dirty="0"/>
              <a:t>: implementing in Java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/>
              <a:t>Immutable data type. Can't change the data type value once created.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Immutable. </a:t>
            </a:r>
            <a:r>
              <a:rPr lang="en-US" b="1" dirty="0"/>
              <a:t>String</a:t>
            </a:r>
            <a:r>
              <a:rPr lang="en-US" dirty="0"/>
              <a:t>, </a:t>
            </a:r>
            <a:r>
              <a:rPr lang="en-US" b="1" dirty="0"/>
              <a:t>Integer</a:t>
            </a:r>
            <a:r>
              <a:rPr lang="en-US" dirty="0"/>
              <a:t>, </a:t>
            </a:r>
            <a:r>
              <a:rPr lang="en-US" b="1" dirty="0"/>
              <a:t>Double</a:t>
            </a:r>
            <a:r>
              <a:rPr lang="en-US" dirty="0"/>
              <a:t>, </a:t>
            </a:r>
            <a:r>
              <a:rPr lang="en-US" b="1" dirty="0"/>
              <a:t>Color</a:t>
            </a:r>
            <a:r>
              <a:rPr lang="en-US" dirty="0"/>
              <a:t>, </a:t>
            </a:r>
            <a:r>
              <a:rPr lang="en-US" b="1" dirty="0"/>
              <a:t>Vector</a:t>
            </a:r>
            <a:r>
              <a:rPr lang="en-US" dirty="0"/>
              <a:t>, </a:t>
            </a:r>
            <a:r>
              <a:rPr lang="en-US" b="1" dirty="0"/>
              <a:t>Transaction</a:t>
            </a:r>
            <a:r>
              <a:rPr lang="en-US" dirty="0"/>
              <a:t>, </a:t>
            </a:r>
            <a:r>
              <a:rPr lang="en-US" b="1" dirty="0"/>
              <a:t>Point2D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Mutable</a:t>
            </a:r>
            <a:r>
              <a:rPr lang="en-US" dirty="0"/>
              <a:t>. </a:t>
            </a:r>
            <a:r>
              <a:rPr lang="en-US" b="1" dirty="0" err="1"/>
              <a:t>StringBuilder</a:t>
            </a:r>
            <a:r>
              <a:rPr lang="en-US" dirty="0"/>
              <a:t>, </a:t>
            </a:r>
            <a:r>
              <a:rPr lang="en-US" b="1" dirty="0"/>
              <a:t>Stack</a:t>
            </a:r>
            <a:r>
              <a:rPr lang="en-US" dirty="0"/>
              <a:t>, </a:t>
            </a:r>
            <a:r>
              <a:rPr lang="en-US" b="1" dirty="0"/>
              <a:t>Counter</a:t>
            </a:r>
            <a:r>
              <a:rPr lang="en-US" dirty="0"/>
              <a:t>, Java array. </a:t>
            </a:r>
          </a:p>
          <a:p>
            <a:endParaRPr lang="en-US" dirty="0" smtClean="0"/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75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5" name="Rounded Rectangle 4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117" y="423307"/>
            <a:ext cx="5945707" cy="784621"/>
          </a:xfrm>
        </p:spPr>
        <p:txBody>
          <a:bodyPr>
            <a:normAutofit/>
          </a:bodyPr>
          <a:lstStyle/>
          <a:p>
            <a:r>
              <a:rPr lang="en-US" altLang="ko-KR" sz="4400" b="1" dirty="0" smtClean="0">
                <a:latin typeface="Calibri"/>
                <a:ea typeface="굴림" charset="0"/>
                <a:cs typeface="Calibri"/>
              </a:rPr>
              <a:t>Example 1: Scheduling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altLang="ko-KR" sz="2400" b="1" dirty="0">
                <a:latin typeface="Calibri"/>
                <a:ea typeface="굴림" charset="0"/>
                <a:cs typeface="Calibri"/>
              </a:rPr>
              <a:t>EDF (Earliest Deadline First) Scheduling</a:t>
            </a:r>
            <a:endParaRPr lang="en-US" altLang="ko-KR" dirty="0" smtClean="0">
              <a:ea typeface="굴림" charset="0"/>
              <a:cs typeface="굴림" charset="0"/>
            </a:endParaRPr>
          </a:p>
          <a:p>
            <a:pPr lvl="1">
              <a:buFont typeface="Arial"/>
              <a:buChar char="•"/>
            </a:pPr>
            <a:r>
              <a:rPr lang="en-US" altLang="ko-KR" dirty="0" smtClean="0">
                <a:ea typeface="굴림" charset="0"/>
                <a:cs typeface="굴림" charset="0"/>
              </a:rPr>
              <a:t>Tasks wait in the queue</a:t>
            </a:r>
          </a:p>
          <a:p>
            <a:pPr lvl="1">
              <a:buFont typeface="Arial"/>
              <a:buChar char="•"/>
            </a:pPr>
            <a:r>
              <a:rPr lang="en-US" altLang="ko-KR" dirty="0" smtClean="0">
                <a:ea typeface="굴림" charset="0"/>
                <a:cs typeface="굴림" charset="0"/>
              </a:rPr>
              <a:t>A </a:t>
            </a:r>
            <a:r>
              <a:rPr lang="en-US" altLang="ko-KR" dirty="0">
                <a:ea typeface="굴림" charset="0"/>
                <a:cs typeface="굴림" charset="0"/>
              </a:rPr>
              <a:t>task with a shorter deadline has a higher </a:t>
            </a:r>
            <a:r>
              <a:rPr lang="en-US" altLang="ko-KR" dirty="0" smtClean="0">
                <a:ea typeface="굴림" charset="0"/>
                <a:cs typeface="굴림" charset="0"/>
              </a:rPr>
              <a:t>priority</a:t>
            </a:r>
          </a:p>
          <a:p>
            <a:pPr lvl="1">
              <a:buFont typeface="Arial"/>
              <a:buChar char="•"/>
            </a:pPr>
            <a:r>
              <a:rPr lang="en-US" altLang="ko-KR" dirty="0" smtClean="0">
                <a:ea typeface="굴림" charset="0"/>
                <a:cs typeface="굴림" charset="0"/>
              </a:rPr>
              <a:t>Executes </a:t>
            </a:r>
            <a:r>
              <a:rPr lang="en-US" altLang="ko-KR" dirty="0">
                <a:ea typeface="굴림" charset="0"/>
                <a:cs typeface="굴림" charset="0"/>
              </a:rPr>
              <a:t>a job with the earliest </a:t>
            </a:r>
            <a:r>
              <a:rPr lang="en-US" altLang="ko-KR" dirty="0" smtClean="0">
                <a:ea typeface="굴림" charset="0"/>
                <a:cs typeface="굴림" charset="0"/>
              </a:rPr>
              <a:t>deadline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grpSp>
        <p:nvGrpSpPr>
          <p:cNvPr id="7" name="Group 168"/>
          <p:cNvGrpSpPr>
            <a:grpSpLocks/>
          </p:cNvGrpSpPr>
          <p:nvPr/>
        </p:nvGrpSpPr>
        <p:grpSpPr bwMode="auto">
          <a:xfrm>
            <a:off x="1429502" y="3817413"/>
            <a:ext cx="6114058" cy="561975"/>
            <a:chOff x="1824" y="3294"/>
            <a:chExt cx="2304" cy="354"/>
          </a:xfrm>
        </p:grpSpPr>
        <p:sp>
          <p:nvSpPr>
            <p:cNvPr id="8" name="Text Box 143"/>
            <p:cNvSpPr txBox="1">
              <a:spLocks noChangeArrowheads="1"/>
            </p:cNvSpPr>
            <p:nvPr/>
          </p:nvSpPr>
          <p:spPr bwMode="auto">
            <a:xfrm>
              <a:off x="1887" y="3312"/>
              <a:ext cx="19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altLang="ko-KR" sz="2400" dirty="0">
                  <a:ea typeface="굴림" charset="0"/>
                  <a:cs typeface="Arial" charset="0"/>
                </a:rPr>
                <a:t>T</a:t>
              </a:r>
              <a:r>
                <a:rPr lang="en-US" altLang="ko-KR" sz="2400" baseline="-25000" dirty="0">
                  <a:ea typeface="굴림" charset="0"/>
                  <a:cs typeface="Arial" charset="0"/>
                </a:rPr>
                <a:t>1</a:t>
              </a:r>
              <a:endParaRPr lang="en-US" sz="2400" baseline="-25000" dirty="0">
                <a:ea typeface="굴림" charset="0"/>
                <a:cs typeface="Arial" charset="0"/>
              </a:endParaRPr>
            </a:p>
          </p:txBody>
        </p:sp>
        <p:sp>
          <p:nvSpPr>
            <p:cNvPr id="10" name="Text Box 145"/>
            <p:cNvSpPr txBox="1">
              <a:spLocks noChangeArrowheads="1"/>
            </p:cNvSpPr>
            <p:nvPr/>
          </p:nvSpPr>
          <p:spPr bwMode="auto">
            <a:xfrm>
              <a:off x="3335" y="3294"/>
              <a:ext cx="16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400" dirty="0" smtClean="0">
                  <a:ea typeface="굴림" charset="0"/>
                  <a:cs typeface="Arial" charset="0"/>
                </a:rPr>
                <a:t>…</a:t>
              </a:r>
              <a:endParaRPr lang="en-US" sz="2400" dirty="0">
                <a:ea typeface="굴림" charset="0"/>
                <a:cs typeface="Arial" charset="0"/>
              </a:endParaRPr>
            </a:p>
          </p:txBody>
        </p:sp>
        <p:sp>
          <p:nvSpPr>
            <p:cNvPr id="12" name="Line 147"/>
            <p:cNvSpPr>
              <a:spLocks noChangeShapeType="1"/>
            </p:cNvSpPr>
            <p:nvPr/>
          </p:nvSpPr>
          <p:spPr bwMode="auto">
            <a:xfrm>
              <a:off x="1824" y="364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48"/>
            <p:cNvSpPr>
              <a:spLocks noChangeShapeType="1"/>
            </p:cNvSpPr>
            <p:nvPr/>
          </p:nvSpPr>
          <p:spPr bwMode="auto">
            <a:xfrm>
              <a:off x="1824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9"/>
            <p:cNvSpPr>
              <a:spLocks noChangeShapeType="1"/>
            </p:cNvSpPr>
            <p:nvPr/>
          </p:nvSpPr>
          <p:spPr bwMode="auto">
            <a:xfrm>
              <a:off x="2400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0"/>
            <p:cNvSpPr>
              <a:spLocks noChangeShapeType="1"/>
            </p:cNvSpPr>
            <p:nvPr/>
          </p:nvSpPr>
          <p:spPr bwMode="auto">
            <a:xfrm>
              <a:off x="2688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51"/>
            <p:cNvSpPr>
              <a:spLocks noChangeShapeType="1"/>
            </p:cNvSpPr>
            <p:nvPr/>
          </p:nvSpPr>
          <p:spPr bwMode="auto">
            <a:xfrm>
              <a:off x="2976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2"/>
            <p:cNvSpPr>
              <a:spLocks noChangeShapeType="1"/>
            </p:cNvSpPr>
            <p:nvPr/>
          </p:nvSpPr>
          <p:spPr bwMode="auto">
            <a:xfrm>
              <a:off x="2112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53"/>
            <p:cNvSpPr>
              <a:spLocks noChangeShapeType="1"/>
            </p:cNvSpPr>
            <p:nvPr/>
          </p:nvSpPr>
          <p:spPr bwMode="auto">
            <a:xfrm>
              <a:off x="3552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54"/>
            <p:cNvSpPr>
              <a:spLocks noChangeShapeType="1"/>
            </p:cNvSpPr>
            <p:nvPr/>
          </p:nvSpPr>
          <p:spPr bwMode="auto">
            <a:xfrm>
              <a:off x="3840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55"/>
            <p:cNvSpPr>
              <a:spLocks noChangeShapeType="1"/>
            </p:cNvSpPr>
            <p:nvPr/>
          </p:nvSpPr>
          <p:spPr bwMode="auto">
            <a:xfrm>
              <a:off x="3264" y="360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56"/>
            <p:cNvSpPr>
              <a:spLocks noChangeArrowheads="1"/>
            </p:cNvSpPr>
            <p:nvPr/>
          </p:nvSpPr>
          <p:spPr bwMode="auto">
            <a:xfrm>
              <a:off x="1824" y="3312"/>
              <a:ext cx="288" cy="336"/>
            </a:xfrm>
            <a:prstGeom prst="rect">
              <a:avLst/>
            </a:prstGeom>
            <a:no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161"/>
            <p:cNvSpPr txBox="1">
              <a:spLocks noChangeArrowheads="1"/>
            </p:cNvSpPr>
            <p:nvPr/>
          </p:nvSpPr>
          <p:spPr bwMode="auto">
            <a:xfrm>
              <a:off x="2314" y="3316"/>
              <a:ext cx="2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ko-KR" sz="2400" dirty="0">
                  <a:ea typeface="굴림" charset="0"/>
                  <a:cs typeface="Arial" charset="0"/>
                </a:rPr>
                <a:t>T</a:t>
              </a:r>
              <a:r>
                <a:rPr lang="en-US" altLang="ko-KR" sz="2400" baseline="-25000" dirty="0">
                  <a:ea typeface="굴림" charset="0"/>
                  <a:cs typeface="Arial" charset="0"/>
                </a:rPr>
                <a:t>3</a:t>
              </a:r>
              <a:endParaRPr lang="en-US" sz="2400" baseline="-25000" dirty="0">
                <a:ea typeface="굴림" charset="0"/>
                <a:cs typeface="Arial" charset="0"/>
              </a:endParaRPr>
            </a:p>
          </p:txBody>
        </p:sp>
        <p:sp>
          <p:nvSpPr>
            <p:cNvPr id="25" name="Rectangle 165"/>
            <p:cNvSpPr>
              <a:spLocks noChangeArrowheads="1"/>
            </p:cNvSpPr>
            <p:nvPr/>
          </p:nvSpPr>
          <p:spPr bwMode="auto">
            <a:xfrm>
              <a:off x="2113" y="3312"/>
              <a:ext cx="864" cy="336"/>
            </a:xfrm>
            <a:prstGeom prst="rect">
              <a:avLst/>
            </a:prstGeom>
            <a:no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" name="Text Box 143"/>
          <p:cNvSpPr txBox="1">
            <a:spLocks noChangeArrowheads="1"/>
          </p:cNvSpPr>
          <p:nvPr/>
        </p:nvSpPr>
        <p:spPr bwMode="auto">
          <a:xfrm>
            <a:off x="4648437" y="3844452"/>
            <a:ext cx="50419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smtClean="0">
                <a:ea typeface="굴림" charset="0"/>
                <a:cs typeface="Arial" charset="0"/>
              </a:rPr>
              <a:t>2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27" name="Rectangle 156"/>
          <p:cNvSpPr>
            <a:spLocks noChangeArrowheads="1"/>
          </p:cNvSpPr>
          <p:nvPr/>
        </p:nvSpPr>
        <p:spPr bwMode="auto">
          <a:xfrm>
            <a:off x="4481255" y="3844452"/>
            <a:ext cx="958318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143"/>
          <p:cNvSpPr txBox="1">
            <a:spLocks noChangeArrowheads="1"/>
          </p:cNvSpPr>
          <p:nvPr/>
        </p:nvSpPr>
        <p:spPr bwMode="auto">
          <a:xfrm>
            <a:off x="6182227" y="3852338"/>
            <a:ext cx="50419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err="1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err="1" smtClean="0">
                <a:ea typeface="굴림" charset="0"/>
                <a:cs typeface="Arial" charset="0"/>
              </a:rPr>
              <a:t>n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29" name="Rectangle 156"/>
          <p:cNvSpPr>
            <a:spLocks noChangeArrowheads="1"/>
          </p:cNvSpPr>
          <p:nvPr/>
        </p:nvSpPr>
        <p:spPr bwMode="auto">
          <a:xfrm>
            <a:off x="6015045" y="3839510"/>
            <a:ext cx="764257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45"/>
          <p:cNvSpPr txBox="1">
            <a:spLocks noChangeArrowheads="1"/>
          </p:cNvSpPr>
          <p:nvPr/>
        </p:nvSpPr>
        <p:spPr bwMode="auto">
          <a:xfrm>
            <a:off x="6779303" y="3852682"/>
            <a:ext cx="42989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dirty="0" smtClean="0">
                <a:ea typeface="굴림" charset="0"/>
                <a:cs typeface="Arial" charset="0"/>
              </a:rPr>
              <a:t>…</a:t>
            </a:r>
            <a:endParaRPr lang="en-US" sz="2400" dirty="0">
              <a:ea typeface="굴림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57118" y="3845904"/>
            <a:ext cx="418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Q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3</a:t>
            </a:fld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72926-0D09-6C41-B487-C4555D9BC894}" type="datetime1">
              <a:rPr lang="en-US" smtClean="0"/>
              <a:t>7/11/17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Prioriry</a:t>
            </a:r>
            <a:r>
              <a:rPr lang="en-US" dirty="0" smtClean="0"/>
              <a:t>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1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56"/>
          <p:cNvSpPr>
            <a:spLocks noChangeArrowheads="1"/>
          </p:cNvSpPr>
          <p:nvPr/>
        </p:nvSpPr>
        <p:spPr bwMode="auto">
          <a:xfrm>
            <a:off x="1249896" y="2973684"/>
            <a:ext cx="764257" cy="5334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5" name="Rounded Rectangle 4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49" y="423307"/>
            <a:ext cx="5600887" cy="784621"/>
          </a:xfrm>
        </p:spPr>
        <p:txBody>
          <a:bodyPr>
            <a:normAutofit/>
          </a:bodyPr>
          <a:lstStyle/>
          <a:p>
            <a:r>
              <a:rPr lang="en-US" altLang="ko-KR" sz="4400" b="1" dirty="0" smtClean="0">
                <a:latin typeface="Calibri"/>
                <a:ea typeface="굴림" charset="0"/>
                <a:cs typeface="Calibri"/>
              </a:rPr>
              <a:t>Example 1: Cont</a:t>
            </a:r>
            <a:r>
              <a:rPr lang="en-US" altLang="ko-KR" sz="4400" b="1" dirty="0">
                <a:latin typeface="Calibri"/>
                <a:ea typeface="굴림" charset="0"/>
                <a:cs typeface="Calibri"/>
              </a:rPr>
              <a:t>.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altLang="ko-KR" dirty="0" smtClean="0">
                <a:ea typeface="굴림" charset="0"/>
                <a:cs typeface="굴림" charset="0"/>
              </a:rPr>
              <a:t>Task T1 is dispatched and removed from the Task waiting queue.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Before T1 is completed, Task Tn+1 arrives. It has the earliest deadline. Tn+1 will be dispatched next.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 Box 143"/>
          <p:cNvSpPr txBox="1">
            <a:spLocks noChangeArrowheads="1"/>
          </p:cNvSpPr>
          <p:nvPr/>
        </p:nvSpPr>
        <p:spPr bwMode="auto">
          <a:xfrm>
            <a:off x="1417077" y="2973684"/>
            <a:ext cx="50419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>
                <a:solidFill>
                  <a:schemeClr val="bg1"/>
                </a:solidFill>
                <a:ea typeface="굴림" charset="0"/>
                <a:cs typeface="Arial" charset="0"/>
              </a:rPr>
              <a:t>1</a:t>
            </a:r>
            <a:endParaRPr lang="en-US" sz="2400" baseline="-25000" dirty="0">
              <a:solidFill>
                <a:schemeClr val="bg1"/>
              </a:solidFill>
              <a:ea typeface="굴림" charset="0"/>
              <a:cs typeface="Arial" charset="0"/>
            </a:endParaRPr>
          </a:p>
        </p:txBody>
      </p:sp>
      <p:sp>
        <p:nvSpPr>
          <p:cNvPr id="10" name="Text Box 145"/>
          <p:cNvSpPr txBox="1">
            <a:spLocks noChangeArrowheads="1"/>
          </p:cNvSpPr>
          <p:nvPr/>
        </p:nvSpPr>
        <p:spPr bwMode="auto">
          <a:xfrm>
            <a:off x="6042162" y="2945109"/>
            <a:ext cx="42989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dirty="0" smtClean="0">
                <a:ea typeface="굴림" charset="0"/>
                <a:cs typeface="Arial" charset="0"/>
              </a:rPr>
              <a:t>…</a:t>
            </a:r>
            <a:endParaRPr lang="en-US" sz="2400" dirty="0">
              <a:ea typeface="굴림" charset="0"/>
              <a:cs typeface="Arial" charset="0"/>
            </a:endParaRPr>
          </a:p>
        </p:txBody>
      </p:sp>
      <p:sp>
        <p:nvSpPr>
          <p:cNvPr id="12" name="Line 147"/>
          <p:cNvSpPr>
            <a:spLocks noChangeShapeType="1"/>
          </p:cNvSpPr>
          <p:nvPr/>
        </p:nvSpPr>
        <p:spPr bwMode="auto">
          <a:xfrm>
            <a:off x="2032465" y="3507084"/>
            <a:ext cx="611405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48"/>
          <p:cNvSpPr>
            <a:spLocks noChangeShapeType="1"/>
          </p:cNvSpPr>
          <p:nvPr/>
        </p:nvSpPr>
        <p:spPr bwMode="auto">
          <a:xfrm>
            <a:off x="2032465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9"/>
          <p:cNvSpPr>
            <a:spLocks noChangeShapeType="1"/>
          </p:cNvSpPr>
          <p:nvPr/>
        </p:nvSpPr>
        <p:spPr bwMode="auto">
          <a:xfrm>
            <a:off x="3560980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0"/>
          <p:cNvSpPr>
            <a:spLocks noChangeShapeType="1"/>
          </p:cNvSpPr>
          <p:nvPr/>
        </p:nvSpPr>
        <p:spPr bwMode="auto">
          <a:xfrm>
            <a:off x="4325237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>
            <a:off x="5089494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52"/>
          <p:cNvSpPr>
            <a:spLocks noChangeShapeType="1"/>
          </p:cNvSpPr>
          <p:nvPr/>
        </p:nvSpPr>
        <p:spPr bwMode="auto">
          <a:xfrm>
            <a:off x="2796722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3"/>
          <p:cNvSpPr>
            <a:spLocks noChangeShapeType="1"/>
          </p:cNvSpPr>
          <p:nvPr/>
        </p:nvSpPr>
        <p:spPr bwMode="auto">
          <a:xfrm>
            <a:off x="6618009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54"/>
          <p:cNvSpPr>
            <a:spLocks noChangeShapeType="1"/>
          </p:cNvSpPr>
          <p:nvPr/>
        </p:nvSpPr>
        <p:spPr bwMode="auto">
          <a:xfrm>
            <a:off x="7382266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55"/>
          <p:cNvSpPr>
            <a:spLocks noChangeShapeType="1"/>
          </p:cNvSpPr>
          <p:nvPr/>
        </p:nvSpPr>
        <p:spPr bwMode="auto">
          <a:xfrm>
            <a:off x="5853751" y="343088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61"/>
          <p:cNvSpPr txBox="1">
            <a:spLocks noChangeArrowheads="1"/>
          </p:cNvSpPr>
          <p:nvPr/>
        </p:nvSpPr>
        <p:spPr bwMode="auto">
          <a:xfrm>
            <a:off x="3332764" y="2980034"/>
            <a:ext cx="7881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400" dirty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>
                <a:ea typeface="굴림" charset="0"/>
                <a:cs typeface="Arial" charset="0"/>
              </a:rPr>
              <a:t>3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25" name="Rectangle 165"/>
          <p:cNvSpPr>
            <a:spLocks noChangeArrowheads="1"/>
          </p:cNvSpPr>
          <p:nvPr/>
        </p:nvSpPr>
        <p:spPr bwMode="auto">
          <a:xfrm>
            <a:off x="2799376" y="2973684"/>
            <a:ext cx="2292772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143"/>
          <p:cNvSpPr txBox="1">
            <a:spLocks noChangeArrowheads="1"/>
          </p:cNvSpPr>
          <p:nvPr/>
        </p:nvSpPr>
        <p:spPr bwMode="auto">
          <a:xfrm>
            <a:off x="5251400" y="2972148"/>
            <a:ext cx="50419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smtClean="0">
                <a:ea typeface="굴림" charset="0"/>
                <a:cs typeface="Arial" charset="0"/>
              </a:rPr>
              <a:t>2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27" name="Rectangle 156"/>
          <p:cNvSpPr>
            <a:spLocks noChangeArrowheads="1"/>
          </p:cNvSpPr>
          <p:nvPr/>
        </p:nvSpPr>
        <p:spPr bwMode="auto">
          <a:xfrm>
            <a:off x="5084218" y="2972148"/>
            <a:ext cx="958318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143"/>
          <p:cNvSpPr txBox="1">
            <a:spLocks noChangeArrowheads="1"/>
          </p:cNvSpPr>
          <p:nvPr/>
        </p:nvSpPr>
        <p:spPr bwMode="auto">
          <a:xfrm>
            <a:off x="6785190" y="2980034"/>
            <a:ext cx="50419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err="1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err="1" smtClean="0">
                <a:ea typeface="굴림" charset="0"/>
                <a:cs typeface="Arial" charset="0"/>
              </a:rPr>
              <a:t>n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29" name="Rectangle 156"/>
          <p:cNvSpPr>
            <a:spLocks noChangeArrowheads="1"/>
          </p:cNvSpPr>
          <p:nvPr/>
        </p:nvSpPr>
        <p:spPr bwMode="auto">
          <a:xfrm>
            <a:off x="6618008" y="2967206"/>
            <a:ext cx="764257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45"/>
          <p:cNvSpPr txBox="1">
            <a:spLocks noChangeArrowheads="1"/>
          </p:cNvSpPr>
          <p:nvPr/>
        </p:nvSpPr>
        <p:spPr bwMode="auto">
          <a:xfrm>
            <a:off x="7382266" y="2980378"/>
            <a:ext cx="42989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dirty="0" smtClean="0">
                <a:ea typeface="굴림" charset="0"/>
                <a:cs typeface="Arial" charset="0"/>
              </a:rPr>
              <a:t>…</a:t>
            </a:r>
            <a:endParaRPr lang="en-US" sz="2400" dirty="0">
              <a:ea typeface="굴림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7875" y="2980676"/>
            <a:ext cx="418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Q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32" name="Rectangle 156"/>
          <p:cNvSpPr>
            <a:spLocks noChangeArrowheads="1"/>
          </p:cNvSpPr>
          <p:nvPr/>
        </p:nvSpPr>
        <p:spPr bwMode="auto">
          <a:xfrm>
            <a:off x="1683251" y="4987394"/>
            <a:ext cx="1263016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143"/>
          <p:cNvSpPr txBox="1">
            <a:spLocks noChangeArrowheads="1"/>
          </p:cNvSpPr>
          <p:nvPr/>
        </p:nvSpPr>
        <p:spPr bwMode="auto">
          <a:xfrm>
            <a:off x="1918171" y="4992838"/>
            <a:ext cx="85835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smtClean="0">
                <a:ea typeface="굴림" charset="0"/>
                <a:cs typeface="Arial" charset="0"/>
              </a:rPr>
              <a:t>n+1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34" name="Text Box 145"/>
          <p:cNvSpPr txBox="1">
            <a:spLocks noChangeArrowheads="1"/>
          </p:cNvSpPr>
          <p:nvPr/>
        </p:nvSpPr>
        <p:spPr bwMode="auto">
          <a:xfrm>
            <a:off x="6194562" y="4957569"/>
            <a:ext cx="42989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dirty="0" smtClean="0">
                <a:ea typeface="굴림" charset="0"/>
                <a:cs typeface="Arial" charset="0"/>
              </a:rPr>
              <a:t>…</a:t>
            </a:r>
            <a:endParaRPr lang="en-US" sz="2400" dirty="0">
              <a:ea typeface="굴림" charset="0"/>
              <a:cs typeface="Arial" charset="0"/>
            </a:endParaRPr>
          </a:p>
        </p:txBody>
      </p:sp>
      <p:sp>
        <p:nvSpPr>
          <p:cNvPr id="35" name="Line 147"/>
          <p:cNvSpPr>
            <a:spLocks noChangeShapeType="1"/>
          </p:cNvSpPr>
          <p:nvPr/>
        </p:nvSpPr>
        <p:spPr bwMode="auto">
          <a:xfrm>
            <a:off x="1667795" y="5513066"/>
            <a:ext cx="6631128" cy="64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48"/>
          <p:cNvSpPr>
            <a:spLocks noChangeShapeType="1"/>
          </p:cNvSpPr>
          <p:nvPr/>
        </p:nvSpPr>
        <p:spPr bwMode="auto">
          <a:xfrm>
            <a:off x="2184865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149"/>
          <p:cNvSpPr>
            <a:spLocks noChangeShapeType="1"/>
          </p:cNvSpPr>
          <p:nvPr/>
        </p:nvSpPr>
        <p:spPr bwMode="auto">
          <a:xfrm>
            <a:off x="3713380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150"/>
          <p:cNvSpPr>
            <a:spLocks noChangeShapeType="1"/>
          </p:cNvSpPr>
          <p:nvPr/>
        </p:nvSpPr>
        <p:spPr bwMode="auto">
          <a:xfrm>
            <a:off x="4477637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51"/>
          <p:cNvSpPr>
            <a:spLocks noChangeShapeType="1"/>
          </p:cNvSpPr>
          <p:nvPr/>
        </p:nvSpPr>
        <p:spPr bwMode="auto">
          <a:xfrm>
            <a:off x="5241894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52"/>
          <p:cNvSpPr>
            <a:spLocks noChangeShapeType="1"/>
          </p:cNvSpPr>
          <p:nvPr/>
        </p:nvSpPr>
        <p:spPr bwMode="auto">
          <a:xfrm>
            <a:off x="2949122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53"/>
          <p:cNvSpPr>
            <a:spLocks noChangeShapeType="1"/>
          </p:cNvSpPr>
          <p:nvPr/>
        </p:nvSpPr>
        <p:spPr bwMode="auto">
          <a:xfrm>
            <a:off x="6770409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54"/>
          <p:cNvSpPr>
            <a:spLocks noChangeShapeType="1"/>
          </p:cNvSpPr>
          <p:nvPr/>
        </p:nvSpPr>
        <p:spPr bwMode="auto">
          <a:xfrm>
            <a:off x="7534666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55"/>
          <p:cNvSpPr>
            <a:spLocks noChangeShapeType="1"/>
          </p:cNvSpPr>
          <p:nvPr/>
        </p:nvSpPr>
        <p:spPr bwMode="auto">
          <a:xfrm>
            <a:off x="6006151" y="5443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61"/>
          <p:cNvSpPr txBox="1">
            <a:spLocks noChangeArrowheads="1"/>
          </p:cNvSpPr>
          <p:nvPr/>
        </p:nvSpPr>
        <p:spPr bwMode="auto">
          <a:xfrm>
            <a:off x="3485164" y="4992494"/>
            <a:ext cx="7881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ko-KR" sz="2400" dirty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>
                <a:ea typeface="굴림" charset="0"/>
                <a:cs typeface="Arial" charset="0"/>
              </a:rPr>
              <a:t>3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45" name="Rectangle 165"/>
          <p:cNvSpPr>
            <a:spLocks noChangeArrowheads="1"/>
          </p:cNvSpPr>
          <p:nvPr/>
        </p:nvSpPr>
        <p:spPr bwMode="auto">
          <a:xfrm>
            <a:off x="2951776" y="4986144"/>
            <a:ext cx="2292772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43"/>
          <p:cNvSpPr txBox="1">
            <a:spLocks noChangeArrowheads="1"/>
          </p:cNvSpPr>
          <p:nvPr/>
        </p:nvSpPr>
        <p:spPr bwMode="auto">
          <a:xfrm>
            <a:off x="5403800" y="4984608"/>
            <a:ext cx="50419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smtClean="0">
                <a:ea typeface="굴림" charset="0"/>
                <a:cs typeface="Arial" charset="0"/>
              </a:rPr>
              <a:t>2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47" name="Rectangle 156"/>
          <p:cNvSpPr>
            <a:spLocks noChangeArrowheads="1"/>
          </p:cNvSpPr>
          <p:nvPr/>
        </p:nvSpPr>
        <p:spPr bwMode="auto">
          <a:xfrm>
            <a:off x="5236618" y="4984608"/>
            <a:ext cx="958318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143"/>
          <p:cNvSpPr txBox="1">
            <a:spLocks noChangeArrowheads="1"/>
          </p:cNvSpPr>
          <p:nvPr/>
        </p:nvSpPr>
        <p:spPr bwMode="auto">
          <a:xfrm>
            <a:off x="6937590" y="4992494"/>
            <a:ext cx="50419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ko-KR" sz="2400" dirty="0" err="1" smtClean="0">
                <a:ea typeface="굴림" charset="0"/>
                <a:cs typeface="Arial" charset="0"/>
              </a:rPr>
              <a:t>T</a:t>
            </a:r>
            <a:r>
              <a:rPr lang="en-US" altLang="ko-KR" sz="2400" baseline="-25000" dirty="0" err="1" smtClean="0">
                <a:ea typeface="굴림" charset="0"/>
                <a:cs typeface="Arial" charset="0"/>
              </a:rPr>
              <a:t>n</a:t>
            </a:r>
            <a:endParaRPr lang="en-US" sz="2400" baseline="-25000" dirty="0">
              <a:ea typeface="굴림" charset="0"/>
              <a:cs typeface="Arial" charset="0"/>
            </a:endParaRPr>
          </a:p>
        </p:txBody>
      </p:sp>
      <p:sp>
        <p:nvSpPr>
          <p:cNvPr id="49" name="Rectangle 156"/>
          <p:cNvSpPr>
            <a:spLocks noChangeArrowheads="1"/>
          </p:cNvSpPr>
          <p:nvPr/>
        </p:nvSpPr>
        <p:spPr bwMode="auto">
          <a:xfrm>
            <a:off x="6770408" y="4979666"/>
            <a:ext cx="764257" cy="533400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145"/>
          <p:cNvSpPr txBox="1">
            <a:spLocks noChangeArrowheads="1"/>
          </p:cNvSpPr>
          <p:nvPr/>
        </p:nvSpPr>
        <p:spPr bwMode="auto">
          <a:xfrm>
            <a:off x="7534666" y="4992838"/>
            <a:ext cx="42989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400" dirty="0" smtClean="0">
                <a:ea typeface="굴림" charset="0"/>
                <a:cs typeface="Arial" charset="0"/>
              </a:rPr>
              <a:t>…</a:t>
            </a:r>
            <a:endParaRPr lang="en-US" sz="2400" dirty="0">
              <a:ea typeface="굴림" charset="0"/>
              <a:cs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040569" y="5028160"/>
            <a:ext cx="418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Q</a:t>
            </a: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4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F3AF5-F4BD-1141-9F80-A3F158F1EE90}" type="datetime1">
              <a:rPr lang="en-US" smtClean="0"/>
              <a:t>7/11/17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3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6671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Priority Queue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258" y="2085965"/>
            <a:ext cx="80039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EDF scheduler processes Tasks in order.  But </a:t>
            </a:r>
            <a:r>
              <a:rPr lang="en-US" sz="2400" dirty="0"/>
              <a:t>not necessarily in full sorted order and not necessarily all at once</a:t>
            </a:r>
            <a:r>
              <a:rPr lang="en-US" sz="2400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An appropriate data type for Task Waiting Queue supports two operations: </a:t>
            </a:r>
            <a:r>
              <a:rPr lang="en-US" sz="2400" b="1" i="1" dirty="0">
                <a:solidFill>
                  <a:srgbClr val="FF0000"/>
                </a:solidFill>
              </a:rPr>
              <a:t>remove</a:t>
            </a:r>
            <a:r>
              <a:rPr lang="en-US" sz="2400" i="1" dirty="0"/>
              <a:t> the </a:t>
            </a:r>
            <a:r>
              <a:rPr lang="en-US" sz="2400" i="1" dirty="0" smtClean="0"/>
              <a:t>maximum priority task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b="1" i="1" dirty="0" smtClean="0">
                <a:solidFill>
                  <a:srgbClr val="FF0000"/>
                </a:solidFill>
              </a:rPr>
              <a:t>insert</a:t>
            </a:r>
            <a:r>
              <a:rPr lang="en-US" sz="2400" i="1" dirty="0" smtClean="0"/>
              <a:t> new tasks</a:t>
            </a:r>
            <a:r>
              <a:rPr lang="en-US" sz="2400" dirty="0" smtClean="0"/>
              <a:t>. </a:t>
            </a:r>
            <a:r>
              <a:rPr lang="en-US" sz="2400" dirty="0"/>
              <a:t>Such a data type is called a </a:t>
            </a:r>
            <a:r>
              <a:rPr lang="en-US" sz="2400" i="1" dirty="0"/>
              <a:t>priority queue</a:t>
            </a:r>
            <a:r>
              <a:rPr lang="en-US" sz="2400" dirty="0"/>
              <a:t>. 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Priority queues are characterized by the </a:t>
            </a:r>
            <a:r>
              <a:rPr lang="en-US" sz="2400" b="1" i="1" dirty="0">
                <a:solidFill>
                  <a:srgbClr val="FF0000"/>
                </a:solidFill>
              </a:rPr>
              <a:t>remove</a:t>
            </a:r>
            <a:r>
              <a:rPr lang="en-US" sz="2400" i="1" dirty="0"/>
              <a:t> the maximum</a:t>
            </a:r>
            <a:r>
              <a:rPr lang="en-US" sz="2400" dirty="0"/>
              <a:t> and </a:t>
            </a:r>
            <a:r>
              <a:rPr lang="en-US" sz="2400" b="1" i="1" dirty="0">
                <a:solidFill>
                  <a:srgbClr val="FF0000"/>
                </a:solidFill>
              </a:rPr>
              <a:t>insert</a:t>
            </a:r>
            <a:r>
              <a:rPr lang="en-US" sz="2400" dirty="0"/>
              <a:t> operations. </a:t>
            </a: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FFC8-07D9-744C-9784-EC95AAC399FF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7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82663" y="2014844"/>
            <a:ext cx="7416862" cy="200851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6671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Priority Queue Interface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7379" y="2085965"/>
            <a:ext cx="7447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/>
                <a:cs typeface="Courier New"/>
              </a:rPr>
              <a:t>public interface </a:t>
            </a:r>
            <a:r>
              <a:rPr lang="en-US" sz="1600" b="1" dirty="0" err="1" smtClean="0">
                <a:latin typeface="Courier New"/>
                <a:cs typeface="Courier New"/>
              </a:rPr>
              <a:t>PriorityQueue</a:t>
            </a:r>
            <a:r>
              <a:rPr lang="en-US" sz="1600" b="1" dirty="0" smtClean="0">
                <a:latin typeface="Courier New"/>
                <a:cs typeface="Courier New"/>
              </a:rPr>
              <a:t> &lt;</a:t>
            </a:r>
            <a:r>
              <a:rPr lang="en-US" sz="1600" b="1" dirty="0">
                <a:latin typeface="Courier New"/>
                <a:cs typeface="Courier New"/>
              </a:rPr>
              <a:t>T extends </a:t>
            </a:r>
            <a:r>
              <a:rPr lang="en-US" sz="1600" b="1" dirty="0">
                <a:solidFill>
                  <a:srgbClr val="FF0000"/>
                </a:solidFill>
                <a:latin typeface="Courier New"/>
                <a:cs typeface="Courier New"/>
              </a:rPr>
              <a:t>Comparable</a:t>
            </a:r>
            <a:r>
              <a:rPr lang="en-US" sz="1600" b="1" dirty="0">
                <a:latin typeface="Courier New"/>
                <a:cs typeface="Courier New"/>
              </a:rPr>
              <a:t>&lt;T&gt; &gt;</a:t>
            </a:r>
          </a:p>
          <a:p>
            <a:r>
              <a:rPr lang="en-US" sz="1600" b="1" dirty="0">
                <a:latin typeface="Courier New"/>
                <a:cs typeface="Courier New"/>
              </a:rPr>
              <a:t>{</a:t>
            </a:r>
          </a:p>
          <a:p>
            <a:r>
              <a:rPr lang="en-US" sz="1600" b="1" dirty="0">
                <a:latin typeface="Courier New"/>
                <a:cs typeface="Courier New"/>
              </a:rPr>
              <a:t>	</a:t>
            </a:r>
            <a:r>
              <a:rPr lang="en-US" sz="1600" b="1" dirty="0" smtClean="0">
                <a:latin typeface="Courier New"/>
                <a:cs typeface="Courier New"/>
              </a:rPr>
              <a:t>void </a:t>
            </a:r>
            <a:r>
              <a:rPr lang="en-US" sz="1600" b="1" dirty="0">
                <a:solidFill>
                  <a:srgbClr val="FF0000"/>
                </a:solidFill>
                <a:latin typeface="Courier New"/>
                <a:cs typeface="Courier New"/>
              </a:rPr>
              <a:t>insert</a:t>
            </a:r>
            <a:r>
              <a:rPr lang="en-US" sz="1600" b="1" dirty="0">
                <a:latin typeface="Courier New"/>
                <a:cs typeface="Courier New"/>
              </a:rPr>
              <a:t>(T t)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latin typeface="Courier New"/>
                <a:cs typeface="Courier New"/>
              </a:rPr>
              <a:t>	void </a:t>
            </a:r>
            <a:r>
              <a:rPr lang="en-US" sz="1600" b="1" dirty="0">
                <a:solidFill>
                  <a:srgbClr val="FF0000"/>
                </a:solidFill>
                <a:latin typeface="Courier New"/>
                <a:cs typeface="Courier New"/>
              </a:rPr>
              <a:t>remove</a:t>
            </a:r>
            <a:r>
              <a:rPr lang="en-US" sz="1600" b="1" dirty="0">
                <a:latin typeface="Courier New"/>
                <a:cs typeface="Courier New"/>
              </a:rPr>
              <a:t>() throws </a:t>
            </a:r>
            <a:r>
              <a:rPr lang="en-US" sz="1600" b="1" dirty="0" err="1">
                <a:latin typeface="Courier New"/>
                <a:cs typeface="Courier New"/>
              </a:rPr>
              <a:t>EmptyQueueException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b="1" dirty="0">
                <a:latin typeface="Courier New"/>
                <a:cs typeface="Courier New"/>
              </a:rPr>
              <a:t>	T </a:t>
            </a:r>
            <a:r>
              <a:rPr lang="en-US" sz="1600" b="1" dirty="0">
                <a:solidFill>
                  <a:srgbClr val="FF0000"/>
                </a:solidFill>
                <a:latin typeface="Courier New"/>
                <a:cs typeface="Courier New"/>
              </a:rPr>
              <a:t>top</a:t>
            </a:r>
            <a:r>
              <a:rPr lang="en-US" sz="1600" b="1" dirty="0">
                <a:latin typeface="Courier New"/>
                <a:cs typeface="Courier New"/>
              </a:rPr>
              <a:t>() throws </a:t>
            </a:r>
            <a:r>
              <a:rPr lang="en-US" sz="1600" b="1" dirty="0" err="1">
                <a:latin typeface="Courier New"/>
                <a:cs typeface="Courier New"/>
              </a:rPr>
              <a:t>EmptyQueueException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b="1" dirty="0">
                <a:latin typeface="Courier New"/>
                <a:cs typeface="Courier New"/>
              </a:rPr>
              <a:t>	</a:t>
            </a:r>
            <a:r>
              <a:rPr lang="en-US" sz="1600" b="1" dirty="0" err="1">
                <a:latin typeface="Courier New"/>
                <a:cs typeface="Courier New"/>
              </a:rPr>
              <a:t>boolean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urier New"/>
                <a:cs typeface="Courier New"/>
              </a:rPr>
              <a:t>empty</a:t>
            </a:r>
            <a:r>
              <a:rPr lang="en-US" sz="1600" b="1" dirty="0">
                <a:latin typeface="Courier New"/>
                <a:cs typeface="Courier New"/>
              </a:rPr>
              <a:t>();</a:t>
            </a:r>
          </a:p>
          <a:p>
            <a:r>
              <a:rPr lang="en-US" sz="1600" b="1" dirty="0">
                <a:latin typeface="Courier New"/>
                <a:cs typeface="Courier New"/>
              </a:rPr>
              <a:t>}</a:t>
            </a:r>
            <a:endParaRPr lang="en-US" sz="1600" b="1" dirty="0" smtClean="0">
              <a:latin typeface="Courier New"/>
              <a:cs typeface="Courier New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8A42-43E9-8E4C-AC31-ECB62BA08DA3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7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6671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Example 2: Statistics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258" y="2085965"/>
            <a:ext cx="8003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Find </a:t>
            </a:r>
            <a:r>
              <a:rPr lang="en-US" sz="2400" dirty="0"/>
              <a:t>the largest </a:t>
            </a:r>
            <a:r>
              <a:rPr lang="en-US" sz="2400" dirty="0" smtClean="0"/>
              <a:t>M</a:t>
            </a:r>
            <a:r>
              <a:rPr lang="en-US" sz="2400" dirty="0"/>
              <a:t> </a:t>
            </a:r>
            <a:r>
              <a:rPr lang="en-US" sz="2400" dirty="0" smtClean="0"/>
              <a:t>items </a:t>
            </a:r>
            <a:r>
              <a:rPr lang="en-US" sz="2400" dirty="0"/>
              <a:t>in a stream of </a:t>
            </a:r>
            <a:r>
              <a:rPr lang="en-US" sz="2400" dirty="0" smtClean="0"/>
              <a:t>N</a:t>
            </a:r>
            <a:r>
              <a:rPr lang="en-US" sz="2400" dirty="0"/>
              <a:t> </a:t>
            </a:r>
            <a:r>
              <a:rPr lang="en-US" sz="2400" dirty="0" smtClean="0"/>
              <a:t>items </a:t>
            </a:r>
          </a:p>
          <a:p>
            <a:r>
              <a:rPr lang="en-US" sz="2400" dirty="0" smtClean="0"/>
              <a:t>(N huge</a:t>
            </a:r>
            <a:r>
              <a:rPr lang="en-US" sz="2400" dirty="0"/>
              <a:t>, </a:t>
            </a:r>
            <a:r>
              <a:rPr lang="en-US" sz="2400" dirty="0" smtClean="0"/>
              <a:t>M</a:t>
            </a:r>
            <a:r>
              <a:rPr lang="en-US" sz="2400" dirty="0"/>
              <a:t> </a:t>
            </a:r>
            <a:r>
              <a:rPr lang="en-US" sz="2400" dirty="0" smtClean="0"/>
              <a:t>large)</a:t>
            </a:r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N is huge, cannot sort in memory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M is large, insert, remove must be fast.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7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8A42-43E9-8E4C-AC31-ECB62BA08DA3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569045"/>
              </p:ext>
            </p:extLst>
          </p:nvPr>
        </p:nvGraphicFramePr>
        <p:xfrm>
          <a:off x="1498876" y="4489823"/>
          <a:ext cx="6096000" cy="111252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en-US" baseline="0" dirty="0" smtClean="0"/>
                        <a:t> log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7647" y="3930722"/>
            <a:ext cx="667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Order of growth of finding the largest M in a stream of N </a:t>
            </a:r>
            <a:r>
              <a:rPr lang="en-US" dirty="0" smtClean="0"/>
              <a:t>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59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Elementary Implementations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258" y="2085965"/>
            <a:ext cx="80039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Unordered Array: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Ordered Array: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Linked List: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Binary Tree</a:t>
            </a:r>
          </a:p>
          <a:p>
            <a:r>
              <a:rPr lang="en-US" sz="2400" dirty="0" smtClean="0"/>
              <a:t>Order</a:t>
            </a:r>
            <a:r>
              <a:rPr lang="en-US" sz="2400" dirty="0"/>
              <a:t>-of-growth of running time for priority queue with N </a:t>
            </a:r>
            <a:r>
              <a:rPr lang="en-US" sz="2400" dirty="0" smtClean="0"/>
              <a:t>items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46540"/>
              </p:ext>
            </p:extLst>
          </p:nvPr>
        </p:nvGraphicFramePr>
        <p:xfrm>
          <a:off x="1494118" y="4391273"/>
          <a:ext cx="6290236" cy="185420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370612"/>
                <a:gridCol w="1087895"/>
                <a:gridCol w="1647842"/>
                <a:gridCol w="118388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 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Unordered Array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cs typeface="Calibri"/>
                        </a:rPr>
                        <a:t>Ordered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/>
                          <a:cs typeface="Calibri"/>
                        </a:rPr>
                        <a:t>Linked List (unsorted)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Log N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Log N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106339"/>
              </p:ext>
            </p:extLst>
          </p:nvPr>
        </p:nvGraphicFramePr>
        <p:xfrm>
          <a:off x="3285622" y="2174673"/>
          <a:ext cx="3127536" cy="304799"/>
        </p:xfrm>
        <a:graphic>
          <a:graphicData uri="http://schemas.openxmlformats.org/drawingml/2006/table">
            <a:tbl>
              <a:tblPr firstRow="1" bandRow="1"/>
              <a:tblGrid>
                <a:gridCol w="390942"/>
                <a:gridCol w="390942"/>
                <a:gridCol w="390942"/>
                <a:gridCol w="390942"/>
                <a:gridCol w="390942"/>
                <a:gridCol w="390942"/>
                <a:gridCol w="390942"/>
                <a:gridCol w="390942"/>
              </a:tblGrid>
              <a:tr h="25200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157374"/>
              </p:ext>
            </p:extLst>
          </p:nvPr>
        </p:nvGraphicFramePr>
        <p:xfrm>
          <a:off x="3288558" y="2558562"/>
          <a:ext cx="3125184" cy="307731"/>
        </p:xfrm>
        <a:graphic>
          <a:graphicData uri="http://schemas.openxmlformats.org/drawingml/2006/table">
            <a:tbl>
              <a:tblPr firstRow="1" bandRow="1"/>
              <a:tblGrid>
                <a:gridCol w="390648"/>
                <a:gridCol w="390648"/>
                <a:gridCol w="390648"/>
                <a:gridCol w="390648"/>
                <a:gridCol w="390648"/>
                <a:gridCol w="390648"/>
                <a:gridCol w="390648"/>
                <a:gridCol w="390648"/>
              </a:tblGrid>
              <a:tr h="3077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907" y="2891337"/>
            <a:ext cx="4349034" cy="45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aaaa"/>
          <p:cNvGrpSpPr/>
          <p:nvPr/>
        </p:nvGrpSpPr>
        <p:grpSpPr>
          <a:xfrm>
            <a:off x="469757" y="308619"/>
            <a:ext cx="8228429" cy="1104480"/>
            <a:chOff x="0" y="197187"/>
            <a:chExt cx="7583487" cy="1104480"/>
          </a:xfrm>
        </p:grpSpPr>
        <p:sp>
          <p:nvSpPr>
            <p:cNvPr id="8" name="Rounded Rectangle 7"/>
            <p:cNvSpPr/>
            <p:nvPr/>
          </p:nvSpPr>
          <p:spPr>
            <a:xfrm>
              <a:off x="0" y="197187"/>
              <a:ext cx="7583487" cy="11044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3916" y="251103"/>
              <a:ext cx="7475655" cy="996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none" lIns="175260" tIns="175260" rIns="175260" bIns="175260" numCol="1" spcCol="1270" anchor="ctr" anchorCtr="0">
              <a:noAutofit/>
            </a:bodyPr>
            <a:lstStyle/>
            <a:p>
              <a:pPr lvl="0" algn="l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6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23701" y="500280"/>
            <a:ext cx="7488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/>
                <a:cs typeface="Calibri"/>
              </a:rPr>
              <a:t>Binary Heap</a:t>
            </a:r>
            <a:endParaRPr lang="en-US" sz="4400" b="1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258" y="2085965"/>
            <a:ext cx="8003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Complete Binary Tree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Each node </a:t>
            </a:r>
            <a:r>
              <a:rPr lang="en-US" sz="2400" dirty="0"/>
              <a:t>is larger than (or equal to) </a:t>
            </a:r>
            <a:r>
              <a:rPr lang="en-US" sz="2400" dirty="0" smtClean="0"/>
              <a:t>its two </a:t>
            </a:r>
            <a:r>
              <a:rPr lang="en-US" sz="2400" dirty="0"/>
              <a:t>children (if any)</a:t>
            </a:r>
            <a:r>
              <a:rPr lang="en-US" sz="2400" dirty="0" smtClean="0"/>
              <a:t>. 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6EF-C968-CA44-8DAB-EC1A9C207212}" type="datetime1">
              <a:rPr lang="en-US" smtClean="0"/>
              <a:t>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Prioriry Queue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735" y="3167529"/>
            <a:ext cx="4546414" cy="305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0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1279</TotalTime>
  <Words>1224</Words>
  <Application>Microsoft Macintosh PowerPoint</Application>
  <PresentationFormat>On-screen Show (4:3)</PresentationFormat>
  <Paragraphs>539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Calibri</vt:lpstr>
      <vt:lpstr>Corbel</vt:lpstr>
      <vt:lpstr>Courier New</vt:lpstr>
      <vt:lpstr>Wingdings 2</vt:lpstr>
      <vt:lpstr>굴림</vt:lpstr>
      <vt:lpstr>Arial</vt:lpstr>
      <vt:lpstr>Pixel</vt:lpstr>
      <vt:lpstr>Heaps and Priority Queue </vt:lpstr>
      <vt:lpstr>Outline</vt:lpstr>
      <vt:lpstr>Example 1: Scheduling</vt:lpstr>
      <vt:lpstr>Example 1: Cont.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Heaps and Priority Queue</dc:title>
  <dc:creator>Anwar</dc:creator>
  <cp:lastModifiedBy>Anwar Mamat</cp:lastModifiedBy>
  <cp:revision>285</cp:revision>
  <dcterms:created xsi:type="dcterms:W3CDTF">2014-03-04T17:34:34Z</dcterms:created>
  <dcterms:modified xsi:type="dcterms:W3CDTF">2017-07-11T18:02:42Z</dcterms:modified>
</cp:coreProperties>
</file>